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1437" r:id="rId3"/>
    <p:sldId id="1696" r:id="rId4"/>
    <p:sldId id="1697" r:id="rId5"/>
    <p:sldId id="1695" r:id="rId6"/>
    <p:sldId id="1692" r:id="rId7"/>
    <p:sldId id="1693" r:id="rId8"/>
    <p:sldId id="1698" r:id="rId9"/>
    <p:sldId id="1699" r:id="rId10"/>
    <p:sldId id="1702" r:id="rId11"/>
    <p:sldId id="1703" r:id="rId12"/>
    <p:sldId id="1705" r:id="rId13"/>
    <p:sldId id="1704" r:id="rId14"/>
    <p:sldId id="1706" r:id="rId15"/>
    <p:sldId id="1709" r:id="rId16"/>
    <p:sldId id="1708" r:id="rId17"/>
    <p:sldId id="1712" r:id="rId18"/>
    <p:sldId id="1663" r:id="rId19"/>
  </p:sldIdLst>
  <p:sldSz cx="12192000" cy="6858000"/>
  <p:notesSz cx="7104063" cy="10234613"/>
  <p:embeddedFontLs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6CA"/>
    <a:srgbClr val="0000FF"/>
    <a:srgbClr val="51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7030"/>
  </p:normalViewPr>
  <p:slideViewPr>
    <p:cSldViewPr snapToGrid="0">
      <p:cViewPr varScale="1">
        <p:scale>
          <a:sx n="94" d="100"/>
          <a:sy n="94" d="100"/>
        </p:scale>
        <p:origin x="33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oung-Ho Kim" userId="04b4c96ac2f59122" providerId="LiveId" clId="{8443E13B-1471-4857-BDB6-C0200F802DD4}"/>
    <pc:docChg chg="undo custSel delSld modSld modSection">
      <pc:chgData name="Kyoung-Ho Kim" userId="04b4c96ac2f59122" providerId="LiveId" clId="{8443E13B-1471-4857-BDB6-C0200F802DD4}" dt="2026-04-30T02:26:43.619" v="69" actId="47"/>
      <pc:docMkLst>
        <pc:docMk/>
      </pc:docMkLst>
      <pc:sldChg chg="modSp mod">
        <pc:chgData name="Kyoung-Ho Kim" userId="04b4c96ac2f59122" providerId="LiveId" clId="{8443E13B-1471-4857-BDB6-C0200F802DD4}" dt="2026-04-30T02:26:29.560" v="68" actId="20577"/>
        <pc:sldMkLst>
          <pc:docMk/>
          <pc:sldMk cId="2875751219" sldId="256"/>
        </pc:sldMkLst>
        <pc:spChg chg="mod">
          <ac:chgData name="Kyoung-Ho Kim" userId="04b4c96ac2f59122" providerId="LiveId" clId="{8443E13B-1471-4857-BDB6-C0200F802DD4}" dt="2026-04-30T02:26:29.560" v="68" actId="20577"/>
          <ac:spMkLst>
            <pc:docMk/>
            <pc:sldMk cId="2875751219" sldId="256"/>
            <ac:spMk id="5" creationId="{3625BBEA-713E-2D6D-73D4-D5C7DDB8110C}"/>
          </ac:spMkLst>
        </pc:spChg>
      </pc:sldChg>
      <pc:sldChg chg="del">
        <pc:chgData name="Kyoung-Ho Kim" userId="04b4c96ac2f59122" providerId="LiveId" clId="{8443E13B-1471-4857-BDB6-C0200F802DD4}" dt="2026-04-30T02:26:43.619" v="69" actId="47"/>
        <pc:sldMkLst>
          <pc:docMk/>
          <pc:sldMk cId="3470749144" sldId="16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1493B6B3-697F-4A9E-9B13-0F486A898177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9"/>
          </a:xfrm>
          <a:prstGeom prst="rect">
            <a:avLst/>
          </a:prstGeom>
        </p:spPr>
        <p:txBody>
          <a:bodyPr vert="horz" lIns="94348" tIns="47174" rIns="94348" bIns="4717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8427" cy="51350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5977FDE6-0549-4112-8ECD-2BB703AA7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37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7FDE6-0549-4112-8ECD-2BB703AA71D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81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감사합니다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1748-83C1-474D-BCDE-EFCA8BAD1CA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82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F348-64A5-4621-A554-8A3F3EEFC12A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507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33DC-33A7-40B2-9F9E-A96F0F5D3CFA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0705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F23-6A8B-49A1-B224-33115A67FD90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7131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7C7F-0C0F-4339-A26B-5D28EC2B9BE7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0194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9099-1C8D-41F9-9B4D-1DE194685A07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0763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DF20-3E47-44D6-9B64-D5AC97B2B8F8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572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F564-C76E-4B25-B2C7-DFFC8D5EB94F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1080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3720-22BF-416C-84C9-D6B3E6A17882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9507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DBD2-70F3-4355-B3BF-3543F3961EDE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516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1D3-5BD2-435A-BAF0-057614BB1C17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414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FCCA-622A-4AFB-952D-10E2200F10EC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BF89-093A-BF44-B65F-EA1F8305CE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7779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EC4B2-F61B-4F0F-AE46-C758C408FCFA}" type="datetime1">
              <a:rPr kumimoji="1" lang="ko-KR" altLang="en-US" smtClean="0"/>
              <a:t>2026-05-04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7BF89-093A-BF44-B65F-EA1F8305CE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6704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youngho@cb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newsight.com/etof-lida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newsight.com/etof-lida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hyperlink" Target="https://www.newsight.com/etof-lida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evblogs.microsoft.com/azure-depth-platform/understanding-indirect-tof-depth-sensing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kr.ids-imaging.com/technical-articles-details/items/nion-tof-high-resolution.html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ms-osram.com/ko/innovation/technology/depth-and-3d-sensing/lidar-optical-distance-and-time-of-flight-sensors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ms-osram.com/ko/innovation/technology/depth-and-3d-sensing/lidar-optical-distance-and-time-of-flight-sensors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625BBEA-713E-2D6D-73D4-D5C7DDB811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738433" y="1438412"/>
            <a:ext cx="10715134" cy="1816543"/>
          </a:xfrm>
        </p:spPr>
        <p:txBody>
          <a:bodyPr>
            <a:normAutofit/>
          </a:bodyPr>
          <a:lstStyle/>
          <a:p>
            <a:pPr algn="ctr"/>
            <a:r>
              <a:rPr lang="en-US" altLang="ko-KR" sz="5000" b="1" dirty="0">
                <a:solidFill>
                  <a:srgbClr val="6196CA"/>
                </a:solidFill>
                <a:latin typeface="Aptos (본문)"/>
              </a:rPr>
              <a:t>Moving frame Calibration Lidar</a:t>
            </a:r>
            <a:endParaRPr lang="en-US" altLang="ko-KR" sz="3500" b="1" dirty="0">
              <a:solidFill>
                <a:srgbClr val="6196CA"/>
              </a:solidFill>
              <a:latin typeface="Aptos (본문)"/>
            </a:endParaRP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92CFBDEB-709C-38D9-F589-520C690490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4122433"/>
            <a:ext cx="9144000" cy="1169521"/>
          </a:xfrm>
        </p:spPr>
        <p:txBody>
          <a:bodyPr>
            <a:normAutofit lnSpcReduction="10000"/>
          </a:bodyPr>
          <a:lstStyle/>
          <a:p>
            <a:pPr algn="ctr"/>
            <a:r>
              <a:rPr lang="ko-KR" altLang="en-US" b="1" dirty="0">
                <a:latin typeface="Aptos (본문)"/>
                <a:cs typeface="Arial" pitchFamily="34" charset="0"/>
              </a:rPr>
              <a:t>김경호</a:t>
            </a:r>
            <a:r>
              <a:rPr lang="en-US" altLang="ko-KR" b="1" dirty="0">
                <a:latin typeface="Aptos (본문)"/>
                <a:cs typeface="Arial" pitchFamily="34" charset="0"/>
              </a:rPr>
              <a:t>(Kyoung-Ho Kim)</a:t>
            </a:r>
          </a:p>
          <a:p>
            <a:pPr algn="ctr"/>
            <a:r>
              <a:rPr lang="en-US" altLang="ko-KR" sz="1800" dirty="0">
                <a:latin typeface="Aptos (본문)"/>
                <a:cs typeface="Arial" pitchFamily="34" charset="0"/>
              </a:rPr>
              <a:t>Department of Applied Physics, Kyung </a:t>
            </a:r>
            <a:r>
              <a:rPr lang="en-US" altLang="ko-KR" sz="1800" dirty="0" err="1">
                <a:latin typeface="Aptos (본문)"/>
                <a:cs typeface="Arial" pitchFamily="34" charset="0"/>
              </a:rPr>
              <a:t>Hee</a:t>
            </a:r>
            <a:r>
              <a:rPr lang="en-US" altLang="ko-KR" sz="1800" dirty="0">
                <a:latin typeface="Aptos (본문)"/>
                <a:cs typeface="Arial" pitchFamily="34" charset="0"/>
              </a:rPr>
              <a:t> University</a:t>
            </a:r>
          </a:p>
          <a:p>
            <a:pPr algn="ctr"/>
            <a:r>
              <a:rPr lang="en-US" altLang="ko-KR" sz="1800" dirty="0">
                <a:latin typeface="Aptos (본문)"/>
                <a:cs typeface="Arial" pitchFamily="34" charset="0"/>
                <a:hlinkClick r:id="rId3"/>
              </a:rPr>
              <a:t>kyoungho@khu.ac.kr</a:t>
            </a:r>
            <a:endParaRPr lang="en-US" altLang="ko-KR" sz="1800" dirty="0">
              <a:latin typeface="Aptos (본문)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452BC26-DEF5-3E42-43FF-0436B091D1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E728AEE9-835C-843F-B56D-1DC2DBA1562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2121A92F-9D3E-5537-7FD4-B088C5654BB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30E9B9BC-B364-09B9-B70F-EBC3281225F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4EA29EB-96D4-C7B0-2CD6-11C87916B4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523232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72F173E8-6850-5EAA-F80C-F836008F6C5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F8252FC8-D016-F5FD-CBDF-E8769442DD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4FBE822C-546D-AFA7-5B57-6CF882D95CB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D387D3F0-2D8A-C54C-CE75-446A8E5602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3" name="그림 2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F595EE5-88BD-3F0E-BC34-F40FDCBD5B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5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36C3-D7F9-1000-E03A-079BA74D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6DD90DD-5D72-49B0-C754-D22C14A2C2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국내 관련 업체 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(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가격정보 공개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)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04BB57C-72CC-0AD2-B480-F3834E8A480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6426B8EC-8664-BF6D-3567-BAABEE81E9A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D9A5F04C-F0FD-0624-9FE3-44D6EAEDB06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B14956B6-4D49-B9B6-13B8-3D610F0A6E2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207F594-5391-2ACA-5DD7-013F81241F9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9EE439C5-3C89-474D-CD9D-757D91B0A0A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073545BA-B3A2-8F94-14AE-4A98E0F4B64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27929A2B-B81B-50E7-69F2-DC13830A840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A4BCF77-E340-2EE4-AA4A-73337E332B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69303F9-D69E-4777-2A42-69C5F16416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D54D115-22CF-EEA4-C18F-9722403F9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66" y="795625"/>
            <a:ext cx="5886409" cy="513378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4F22051-8F85-172D-7990-D3B95DCE21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043" r="37864" b="16022"/>
          <a:stretch>
            <a:fillRect/>
          </a:stretch>
        </p:blipFill>
        <p:spPr>
          <a:xfrm>
            <a:off x="6654801" y="3998893"/>
            <a:ext cx="5303624" cy="133510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E803D5-D0A3-26B7-D276-1A188D9EE6E9}"/>
              </a:ext>
            </a:extLst>
          </p:cNvPr>
          <p:cNvSpPr/>
          <p:nvPr/>
        </p:nvSpPr>
        <p:spPr>
          <a:xfrm>
            <a:off x="427765" y="4267200"/>
            <a:ext cx="5886409" cy="9207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1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2C150-3483-F040-3315-846832E5B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1C10C53F-768D-9DC1-3614-1C1A4E0680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국내 관련 업체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EB1FE4F-F60D-FF42-33C8-ADF5AE3436C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8E183E51-865F-BEAA-1642-5AA4B3E4118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8E11BCE1-219F-571C-1E54-6DE5CA0D750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D8FE8FF3-EEE1-4775-4561-47FBF4E404C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0823E87-57FA-80D4-3880-F279CB0E70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6728FBFC-8FFB-76CF-4822-E4CBEE601C2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9C16380F-2671-7954-D8C5-D3E2F64A7CD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2381A2E2-E48F-538E-D334-F1D9A92F068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A6F0C54-1CAA-06B5-2F2F-5C8E344714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00ED736-59EB-5357-E521-E3B25AF1AE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556C7B8-D298-8E2A-A66D-C978F3634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81" y="802678"/>
            <a:ext cx="10537501" cy="431542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5B61DBE-E974-03F8-CED3-9E64D255E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247" y="784235"/>
            <a:ext cx="6568831" cy="431541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9ABE9BF-9E0B-7220-D887-B939E5355D1F}"/>
              </a:ext>
            </a:extLst>
          </p:cNvPr>
          <p:cNvSpPr/>
          <p:nvPr/>
        </p:nvSpPr>
        <p:spPr>
          <a:xfrm>
            <a:off x="4184650" y="2406650"/>
            <a:ext cx="939800" cy="4508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4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A60E1-70E0-9DB1-F1E1-959613E48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80B43C-AD5B-D7A4-012A-5AFEE21375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Newsight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eTOF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(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iTOF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)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DAE61B3-51CD-6850-C9DE-BA9DC1043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050B0B96-9693-EDA9-D796-D4E9644E9FE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977A4420-DCC7-575C-7D4B-F25971FCD2A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F10EF594-1557-029E-F464-B4D18C1DB6E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D67420D-FB68-7C3A-3E4B-20E9D709B3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54E5B70B-0B31-52FB-D7BD-5B01B1E8346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B5814403-A22B-B8A4-F46A-8F2C53DBCA6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8530ACF4-D2DC-2D8A-2EBC-8053CD6B42F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DAD053D-F277-1DAE-29C6-DECAACFBE4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84C828D-48C8-09D6-E42F-357F710FEA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7274B-9BC5-1A07-F12B-0AF0FEDDFA81}"/>
              </a:ext>
            </a:extLst>
          </p:cNvPr>
          <p:cNvSpPr txBox="1"/>
          <p:nvPr/>
        </p:nvSpPr>
        <p:spPr>
          <a:xfrm>
            <a:off x="6623050" y="135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>
                <a:hlinkClick r:id="rId4"/>
              </a:rPr>
              <a:t>eTOF</a:t>
            </a:r>
            <a:r>
              <a:rPr lang="en-US" altLang="ko-KR" dirty="0">
                <a:hlinkClick r:id="rId4"/>
              </a:rPr>
              <a:t> LiDAR Sensors | </a:t>
            </a:r>
            <a:r>
              <a:rPr lang="en-US" altLang="ko-KR" dirty="0" err="1">
                <a:hlinkClick r:id="rId4"/>
              </a:rPr>
              <a:t>Newsight</a:t>
            </a:r>
            <a:r>
              <a:rPr lang="en-US" altLang="ko-KR" dirty="0">
                <a:hlinkClick r:id="rId4"/>
              </a:rPr>
              <a:t> Imaging Time-of-Flight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98CE897-528C-D5A0-70BB-64C05A9F7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49" y="976850"/>
            <a:ext cx="8667750" cy="479177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7279E7A-B030-B35F-7807-9EC2EC4BBD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87" b="2200"/>
          <a:stretch>
            <a:fillRect/>
          </a:stretch>
        </p:blipFill>
        <p:spPr>
          <a:xfrm>
            <a:off x="336000" y="883795"/>
            <a:ext cx="2433107" cy="5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9A968-FFF2-DBE5-DB5D-7BE61382E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4599320-A029-4670-98EC-863C1A989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Newsight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eTOF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(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iTOF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)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553B560-8F65-EA97-9BC9-F70281D91A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49D5E836-4922-E7A8-229D-F099AB06A20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5744D263-7862-F35F-E5C3-18C53320849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AF48DE7B-020D-DEA8-6A1B-F586698C28E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0DAAAA6-F008-CF71-9E21-C2BEF2355F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EC3F278C-9545-8721-C071-A742172CBE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BAB57DA7-86C9-2A3C-C800-83B95B06FAC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95C0800A-8A9B-FCF8-FFC2-7B41E72E08D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3AD80CC-11DB-62F4-F710-D30AA32875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778B596-4D46-09AF-886D-2489B94D27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34F0D-CD74-BEF6-DD20-266EFE3DF818}"/>
              </a:ext>
            </a:extLst>
          </p:cNvPr>
          <p:cNvSpPr txBox="1"/>
          <p:nvPr/>
        </p:nvSpPr>
        <p:spPr>
          <a:xfrm>
            <a:off x="6623050" y="135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>
                <a:hlinkClick r:id="rId4"/>
              </a:rPr>
              <a:t>eTOF</a:t>
            </a:r>
            <a:r>
              <a:rPr lang="en-US" altLang="ko-KR" dirty="0">
                <a:hlinkClick r:id="rId4"/>
              </a:rPr>
              <a:t> LiDAR Sensors | </a:t>
            </a:r>
            <a:r>
              <a:rPr lang="en-US" altLang="ko-KR" dirty="0" err="1">
                <a:hlinkClick r:id="rId4"/>
              </a:rPr>
              <a:t>Newsight</a:t>
            </a:r>
            <a:r>
              <a:rPr lang="en-US" altLang="ko-KR" dirty="0">
                <a:hlinkClick r:id="rId4"/>
              </a:rPr>
              <a:t> Imaging Time-of-Flight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FC3DCF8-E146-FF80-7447-CFB7608C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073" y="987919"/>
            <a:ext cx="5072641" cy="419734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B957025-9C0C-C93F-337B-10C3E6149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316" y="504474"/>
            <a:ext cx="8035201" cy="629165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6D8FF9E-BA92-515B-C203-737F5C5B54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987" b="2200"/>
          <a:stretch>
            <a:fillRect/>
          </a:stretch>
        </p:blipFill>
        <p:spPr>
          <a:xfrm>
            <a:off x="336000" y="883795"/>
            <a:ext cx="2433107" cy="509041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CEF3B622-DDB1-AB25-72D7-D6BEA0987096}"/>
              </a:ext>
            </a:extLst>
          </p:cNvPr>
          <p:cNvSpPr/>
          <p:nvPr/>
        </p:nvSpPr>
        <p:spPr>
          <a:xfrm>
            <a:off x="4234777" y="4273762"/>
            <a:ext cx="7608168" cy="91150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11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93A07-0815-2650-83A2-91414C2CD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509BFC11-4E7A-2B42-B8BA-26991E2AA0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Newsight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eTOF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(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iTOF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)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657662D-5731-282F-8471-ABAA8A41EA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10E100B3-F829-31BB-BC81-A817B288F73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697E41F6-BA1C-56FA-879C-7B3FFEC51E2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B6799C46-1D32-6AAE-3BAB-9DE7D803ADC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842B623-950A-241E-89A9-2B2821E114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47946D9A-4994-BF32-861D-1A851455030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E1345F43-A05C-51DF-6034-C8D7564A284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36385C21-B925-E465-8080-254B335B898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D7F6F00E-139F-DEC6-7F0B-895125A0E6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B56302C-CBAB-B5CB-9FB2-57D2FD3D51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4D40C9-6010-4544-D409-EEFB03A83EB9}"/>
              </a:ext>
            </a:extLst>
          </p:cNvPr>
          <p:cNvSpPr txBox="1"/>
          <p:nvPr/>
        </p:nvSpPr>
        <p:spPr>
          <a:xfrm>
            <a:off x="6623050" y="135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>
                <a:hlinkClick r:id="rId4"/>
              </a:rPr>
              <a:t>eTOF</a:t>
            </a:r>
            <a:r>
              <a:rPr lang="en-US" altLang="ko-KR" dirty="0">
                <a:hlinkClick r:id="rId4"/>
              </a:rPr>
              <a:t> LiDAR Sensors | </a:t>
            </a:r>
            <a:r>
              <a:rPr lang="en-US" altLang="ko-KR" dirty="0" err="1">
                <a:hlinkClick r:id="rId4"/>
              </a:rPr>
              <a:t>Newsight</a:t>
            </a:r>
            <a:r>
              <a:rPr lang="en-US" altLang="ko-KR" dirty="0">
                <a:hlinkClick r:id="rId4"/>
              </a:rPr>
              <a:t> Imaging Time-of-Flight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5F031D5-50D2-F81A-6935-A1EBC826C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840" y="504474"/>
            <a:ext cx="7626028" cy="631014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F69F648-E8B3-0956-C6E9-AB337F56C6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87" b="2200"/>
          <a:stretch>
            <a:fillRect/>
          </a:stretch>
        </p:blipFill>
        <p:spPr>
          <a:xfrm>
            <a:off x="336000" y="883795"/>
            <a:ext cx="2433107" cy="509041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31F8368-6820-F76A-C067-93693EA526AB}"/>
              </a:ext>
            </a:extLst>
          </p:cNvPr>
          <p:cNvSpPr/>
          <p:nvPr/>
        </p:nvSpPr>
        <p:spPr>
          <a:xfrm>
            <a:off x="9499600" y="3322151"/>
            <a:ext cx="2285288" cy="437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325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B15EB-EAB5-0996-B062-B494BA99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ADBF4CC0-7404-19A0-421B-2AA261B7FC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Direction 1 - 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dTOF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기반의 접근법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E0FFDDC-3B17-7BF8-DEFD-7205728426F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349913CF-91CA-481F-6EF6-0AD39E6DFEA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18A631B1-BB54-AC7A-1CD5-B00607E2E94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0DF8A571-7270-5991-7272-EA33B156A47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34A12E9-7759-74CC-22CF-BDE514AB3A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25669650-F4E4-C231-BDB1-F63FEB8643E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0F4AD6D0-9B45-415C-0102-E74A8CAFF9E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C87D2AB1-7194-BBC1-FDCD-CC63A069EAA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E367D0E2-01E9-5B0B-7417-E1EBB0286E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03B0520-6F7E-F40D-571E-3D50C73C18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1689CA0-BA6F-F82E-AADE-B627DD797DB5}"/>
              </a:ext>
            </a:extLst>
          </p:cNvPr>
          <p:cNvSpPr txBox="1"/>
          <p:nvPr/>
        </p:nvSpPr>
        <p:spPr>
          <a:xfrm>
            <a:off x="5577997" y="837453"/>
            <a:ext cx="6468860" cy="522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>
                <a:sym typeface="Wingdings" panose="05000000000000000000" pitchFamily="2" charset="2"/>
              </a:rPr>
              <a:t>Cross scanning at 4 points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>
                <a:sym typeface="Wingdings" panose="05000000000000000000" pitchFamily="2" charset="2"/>
              </a:rPr>
              <a:t>1D scan Lidar x 8 pc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예상가격 </a:t>
            </a:r>
            <a:r>
              <a:rPr lang="en-US" altLang="ko-KR" sz="2500" dirty="0">
                <a:sym typeface="Wingdings" panose="05000000000000000000" pitchFamily="2" charset="2"/>
              </a:rPr>
              <a:t>: 240 ~ 800</a:t>
            </a:r>
            <a:r>
              <a:rPr lang="ko-KR" altLang="en-US" sz="2500" dirty="0">
                <a:sym typeface="Wingdings" panose="05000000000000000000" pitchFamily="2" charset="2"/>
              </a:rPr>
              <a:t>만원</a:t>
            </a:r>
            <a:r>
              <a:rPr lang="en-US" altLang="ko-KR" sz="2500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5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장점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상대적으로 저가</a:t>
            </a:r>
            <a:r>
              <a:rPr lang="en-US" altLang="ko-KR" sz="2500" dirty="0"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sym typeface="Wingdings" panose="05000000000000000000" pitchFamily="2" charset="2"/>
              </a:rPr>
              <a:t>빠른 도입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단점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개별 센서의 측정 데이터 보정 필수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이미지 정보 기반의 분석 불가</a:t>
            </a:r>
            <a:endParaRPr lang="en-US" altLang="ko-KR" sz="25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E83A8B-1AA3-D4C1-35FD-06E4DDC89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3" y="771949"/>
            <a:ext cx="4452610" cy="305871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18D8F66-5186-96D3-D06D-DEEDF45635C8}"/>
              </a:ext>
            </a:extLst>
          </p:cNvPr>
          <p:cNvSpPr/>
          <p:nvPr/>
        </p:nvSpPr>
        <p:spPr>
          <a:xfrm>
            <a:off x="825853" y="4476757"/>
            <a:ext cx="3403600" cy="11810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더하기 기호 9">
            <a:extLst>
              <a:ext uri="{FF2B5EF4-FFF2-40B4-BE49-F238E27FC236}">
                <a16:creationId xmlns:a16="http://schemas.microsoft.com/office/drawing/2014/main" id="{C77E169E-6FAD-BAA6-B913-B723BE5DDABC}"/>
              </a:ext>
            </a:extLst>
          </p:cNvPr>
          <p:cNvSpPr/>
          <p:nvPr/>
        </p:nvSpPr>
        <p:spPr>
          <a:xfrm>
            <a:off x="3861153" y="4108457"/>
            <a:ext cx="736600" cy="736600"/>
          </a:xfrm>
          <a:prstGeom prst="mathPlus">
            <a:avLst>
              <a:gd name="adj1" fmla="val 59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더하기 기호 12">
            <a:extLst>
              <a:ext uri="{FF2B5EF4-FFF2-40B4-BE49-F238E27FC236}">
                <a16:creationId xmlns:a16="http://schemas.microsoft.com/office/drawing/2014/main" id="{C1348FBB-59EF-9CC6-5E1E-CF2AB156F823}"/>
              </a:ext>
            </a:extLst>
          </p:cNvPr>
          <p:cNvSpPr/>
          <p:nvPr/>
        </p:nvSpPr>
        <p:spPr>
          <a:xfrm>
            <a:off x="3861153" y="5309521"/>
            <a:ext cx="736600" cy="736600"/>
          </a:xfrm>
          <a:prstGeom prst="mathPlus">
            <a:avLst>
              <a:gd name="adj1" fmla="val 59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더하기 기호 14">
            <a:extLst>
              <a:ext uri="{FF2B5EF4-FFF2-40B4-BE49-F238E27FC236}">
                <a16:creationId xmlns:a16="http://schemas.microsoft.com/office/drawing/2014/main" id="{F29EBEE7-58D7-053A-F27B-7DBFA361A11C}"/>
              </a:ext>
            </a:extLst>
          </p:cNvPr>
          <p:cNvSpPr/>
          <p:nvPr/>
        </p:nvSpPr>
        <p:spPr>
          <a:xfrm>
            <a:off x="457553" y="5289556"/>
            <a:ext cx="736600" cy="736600"/>
          </a:xfrm>
          <a:prstGeom prst="mathPlus">
            <a:avLst>
              <a:gd name="adj1" fmla="val 59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더하기 기호 17">
            <a:extLst>
              <a:ext uri="{FF2B5EF4-FFF2-40B4-BE49-F238E27FC236}">
                <a16:creationId xmlns:a16="http://schemas.microsoft.com/office/drawing/2014/main" id="{64B13776-7739-A25D-BAEF-4DB42D75BA4F}"/>
              </a:ext>
            </a:extLst>
          </p:cNvPr>
          <p:cNvSpPr/>
          <p:nvPr/>
        </p:nvSpPr>
        <p:spPr>
          <a:xfrm>
            <a:off x="502376" y="4108457"/>
            <a:ext cx="736600" cy="736600"/>
          </a:xfrm>
          <a:prstGeom prst="mathPlus">
            <a:avLst>
              <a:gd name="adj1" fmla="val 59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53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3A838-7366-70FA-A7D3-ABB4B36BD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5EC36E9-4886-BD9E-FB5E-B55E3C2D35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Direction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2 – 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eTOF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기반의 접근법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0421601-F56B-B2E7-9219-A5EDD65221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7AFFFE4E-9057-CD42-859F-7B14B2AE19C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73A63EE9-7EF0-BC0A-1E29-58A22D2EE67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DDA11FC8-C3B4-B7F8-48E5-A534796CE51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036E2A0-CA82-B2F4-4484-9925FC3EA0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775807BE-966B-FB5D-EF18-78127CAE7CD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D012E90F-C8BC-AA46-B1C5-3917309390A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1AFEF914-5550-489E-96A9-FD8ABA682FD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96B6C800-0BF6-5099-F589-E55FAC84DB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4496E5A-B1A4-3B27-BD24-0E813481DE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4085A6D-F09F-BC7A-DCED-89576B7C7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5" y="771949"/>
            <a:ext cx="4360050" cy="2995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ACF640-C606-7049-9D4A-B3F2574E8541}"/>
              </a:ext>
            </a:extLst>
          </p:cNvPr>
          <p:cNvSpPr txBox="1"/>
          <p:nvPr/>
        </p:nvSpPr>
        <p:spPr>
          <a:xfrm>
            <a:off x="5577997" y="837453"/>
            <a:ext cx="6468860" cy="464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 err="1">
                <a:sym typeface="Wingdings" panose="05000000000000000000" pitchFamily="2" charset="2"/>
              </a:rPr>
              <a:t>eTOF</a:t>
            </a:r>
            <a:r>
              <a:rPr lang="en-US" altLang="ko-KR" sz="2500" dirty="0">
                <a:sym typeface="Wingdings" panose="05000000000000000000" pitchFamily="2" charset="2"/>
              </a:rPr>
              <a:t> camera at 4 area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 err="1">
                <a:sym typeface="Wingdings" panose="05000000000000000000" pitchFamily="2" charset="2"/>
              </a:rPr>
              <a:t>eTOF</a:t>
            </a:r>
            <a:r>
              <a:rPr lang="en-US" altLang="ko-KR" sz="2500" dirty="0">
                <a:sym typeface="Wingdings" panose="05000000000000000000" pitchFamily="2" charset="2"/>
              </a:rPr>
              <a:t> camera x 2 pc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예상가격 </a:t>
            </a:r>
            <a:r>
              <a:rPr lang="en-US" altLang="ko-KR" sz="2500" dirty="0">
                <a:sym typeface="Wingdings" panose="05000000000000000000" pitchFamily="2" charset="2"/>
              </a:rPr>
              <a:t>: 900 </a:t>
            </a:r>
            <a:r>
              <a:rPr lang="ko-KR" altLang="en-US" sz="2500" dirty="0">
                <a:sym typeface="Wingdings" panose="05000000000000000000" pitchFamily="2" charset="2"/>
              </a:rPr>
              <a:t>만원</a:t>
            </a:r>
            <a:r>
              <a:rPr lang="en-US" altLang="ko-KR" sz="2500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5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장점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영상기반 분석 가능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단점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상대적 고가</a:t>
            </a:r>
            <a:r>
              <a:rPr lang="en-US" altLang="ko-KR" sz="2500" dirty="0">
                <a:sym typeface="Wingdings" panose="05000000000000000000" pitchFamily="2" charset="2"/>
              </a:rPr>
              <a:t>, </a:t>
            </a:r>
            <a:r>
              <a:rPr lang="ko-KR" altLang="en-US" sz="2500" dirty="0">
                <a:sym typeface="Wingdings" panose="05000000000000000000" pitchFamily="2" charset="2"/>
              </a:rPr>
              <a:t>수입 절차 필수</a:t>
            </a:r>
            <a:endParaRPr lang="en-US" altLang="ko-KR" sz="2500" dirty="0">
              <a:sym typeface="Wingdings" panose="05000000000000000000" pitchFamily="2" charset="2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924CF0D-B774-CA23-832D-CA9F46F2FC27}"/>
              </a:ext>
            </a:extLst>
          </p:cNvPr>
          <p:cNvSpPr/>
          <p:nvPr/>
        </p:nvSpPr>
        <p:spPr>
          <a:xfrm>
            <a:off x="825853" y="4476757"/>
            <a:ext cx="3403600" cy="11810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4B1B1EB3-4FF5-0AEB-376D-6BC3A0AD932D}"/>
              </a:ext>
            </a:extLst>
          </p:cNvPr>
          <p:cNvSpPr/>
          <p:nvPr/>
        </p:nvSpPr>
        <p:spPr>
          <a:xfrm>
            <a:off x="3719627" y="4711217"/>
            <a:ext cx="1009650" cy="704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6BED83CD-07DD-8E63-6477-6F106A258C07}"/>
              </a:ext>
            </a:extLst>
          </p:cNvPr>
          <p:cNvSpPr/>
          <p:nvPr/>
        </p:nvSpPr>
        <p:spPr>
          <a:xfrm>
            <a:off x="321028" y="4711217"/>
            <a:ext cx="1009650" cy="704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5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E4EB4-3659-5AC7-AC48-1A6EA9AEA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B4E1725-C1D7-AED5-641E-BB9BF025C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연구개발계획 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: Direction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2 – 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eTOF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기반의 접근법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90FE95E-FC7D-63E9-901C-2965534B80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2B4FC5FA-4786-9360-FA1D-80882260C27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C6AD7104-EC44-505E-2F28-B2FC57BF2AB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44240A9D-B00B-FB9A-A72D-82C40E38A87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245E981-D751-F395-0AFA-10F7DE397C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B4A78E60-6506-6393-41F1-59DACF52699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A4343C5F-7968-CD03-E5A3-7F7BFB2F634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20D0E541-6425-901D-5928-D0034AA8AE0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351019E-6D59-969D-12BC-146F5B04DA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2F313EA-34EB-BA0B-FD39-5BC19C926F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2916CB7-C523-8721-8561-DDA924489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31" y="1733720"/>
            <a:ext cx="4360050" cy="2995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29EC8-0227-F1B0-704E-1CA95ABB73A6}"/>
              </a:ext>
            </a:extLst>
          </p:cNvPr>
          <p:cNvSpPr txBox="1"/>
          <p:nvPr/>
        </p:nvSpPr>
        <p:spPr>
          <a:xfrm>
            <a:off x="5577997" y="837453"/>
            <a:ext cx="6468860" cy="464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 err="1">
                <a:sym typeface="Wingdings" panose="05000000000000000000" pitchFamily="2" charset="2"/>
              </a:rPr>
              <a:t>기술로드맵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altLang="ko-KR" sz="2500" b="1" dirty="0">
                <a:sym typeface="Wingdings" panose="05000000000000000000" pitchFamily="2" charset="2"/>
              </a:rPr>
              <a:t>1</a:t>
            </a:r>
            <a:r>
              <a:rPr lang="ko-KR" altLang="en-US" sz="2500" b="1" dirty="0">
                <a:sym typeface="Wingdings" panose="05000000000000000000" pitchFamily="2" charset="2"/>
              </a:rPr>
              <a:t>단계</a:t>
            </a:r>
            <a:r>
              <a:rPr lang="en-US" altLang="ko-KR" sz="2500" b="1" dirty="0">
                <a:sym typeface="Wingdings" panose="05000000000000000000" pitchFamily="2" charset="2"/>
              </a:rPr>
              <a:t>: </a:t>
            </a:r>
            <a:r>
              <a:rPr lang="ko-KR" altLang="en-US" sz="2500" b="1" dirty="0">
                <a:sym typeface="Wingdings" panose="05000000000000000000" pitchFamily="2" charset="2"/>
              </a:rPr>
              <a:t>실증연구 추진</a:t>
            </a:r>
            <a:endParaRPr lang="en-US" altLang="ko-KR" sz="2500" b="1" dirty="0">
              <a:sym typeface="Wingdings" panose="05000000000000000000" pitchFamily="2" charset="2"/>
            </a:endParaRPr>
          </a:p>
          <a:p>
            <a:pPr marL="1371600" lvl="2" indent="-457200">
              <a:lnSpc>
                <a:spcPct val="150000"/>
              </a:lnSpc>
              <a:buFont typeface="+mj-lt"/>
              <a:buAutoNum type="alphaLcPeriod"/>
            </a:pPr>
            <a:r>
              <a:rPr lang="ko-KR" altLang="en-US" sz="2500" dirty="0">
                <a:sym typeface="Wingdings" panose="05000000000000000000" pitchFamily="2" charset="2"/>
              </a:rPr>
              <a:t>제조사 </a:t>
            </a:r>
            <a:r>
              <a:rPr lang="en-US" altLang="ko-KR" sz="2500" dirty="0">
                <a:sym typeface="Wingdings" panose="05000000000000000000" pitchFamily="2" charset="2"/>
              </a:rPr>
              <a:t>Reference</a:t>
            </a:r>
            <a:r>
              <a:rPr lang="ko-KR" altLang="en-US" sz="2500" dirty="0">
                <a:sym typeface="Wingdings" panose="05000000000000000000" pitchFamily="2" charset="2"/>
              </a:rPr>
              <a:t> </a:t>
            </a:r>
            <a:r>
              <a:rPr lang="en-US" altLang="ko-KR" sz="2500" dirty="0">
                <a:sym typeface="Wingdings" panose="05000000000000000000" pitchFamily="2" charset="2"/>
              </a:rPr>
              <a:t>Design (RDC)</a:t>
            </a:r>
            <a:r>
              <a:rPr lang="ko-KR" altLang="en-US" sz="2500" dirty="0">
                <a:sym typeface="Wingdings" panose="05000000000000000000" pitchFamily="2" charset="2"/>
              </a:rPr>
              <a:t> 구매를 통한 실증추진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1371600" lvl="2" indent="-457200">
              <a:lnSpc>
                <a:spcPct val="150000"/>
              </a:lnSpc>
              <a:buFont typeface="+mj-lt"/>
              <a:buAutoNum type="alphaLcPeriod"/>
            </a:pPr>
            <a:r>
              <a:rPr lang="ko-KR" altLang="en-US" sz="2500" dirty="0">
                <a:sym typeface="Wingdings" panose="05000000000000000000" pitchFamily="2" charset="2"/>
              </a:rPr>
              <a:t>유효성 검토 및 문제점 도출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altLang="ko-KR" sz="2500" b="1" dirty="0">
                <a:sym typeface="Wingdings" panose="05000000000000000000" pitchFamily="2" charset="2"/>
              </a:rPr>
              <a:t>2</a:t>
            </a:r>
            <a:r>
              <a:rPr lang="ko-KR" altLang="en-US" sz="2500" b="1" dirty="0">
                <a:sym typeface="Wingdings" panose="05000000000000000000" pitchFamily="2" charset="2"/>
              </a:rPr>
              <a:t>단계</a:t>
            </a:r>
            <a:r>
              <a:rPr lang="en-US" altLang="ko-KR" sz="2500" b="1" dirty="0">
                <a:sym typeface="Wingdings" panose="05000000000000000000" pitchFamily="2" charset="2"/>
              </a:rPr>
              <a:t>: RDC  </a:t>
            </a:r>
            <a:r>
              <a:rPr lang="ko-KR" altLang="en-US" sz="2500" b="1" dirty="0">
                <a:sym typeface="Wingdings" panose="05000000000000000000" pitchFamily="2" charset="2"/>
              </a:rPr>
              <a:t>자체개발</a:t>
            </a:r>
            <a:endParaRPr lang="en-US" altLang="ko-KR" sz="2500" b="1" dirty="0">
              <a:sym typeface="Wingdings" panose="05000000000000000000" pitchFamily="2" charset="2"/>
            </a:endParaRP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500" dirty="0">
                <a:sym typeface="Wingdings" panose="05000000000000000000" pitchFamily="2" charset="2"/>
              </a:rPr>
              <a:t>센서 구매 가능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500" dirty="0">
                <a:sym typeface="Wingdings" panose="05000000000000000000" pitchFamily="2" charset="2"/>
              </a:rPr>
              <a:t>전기회로 및 광학계 설계 및 구현</a:t>
            </a:r>
            <a:endParaRPr lang="en-US" altLang="ko-KR" sz="25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550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913828" y="2945714"/>
            <a:ext cx="2394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4000" b="1">
                <a:latin typeface="Calibri" panose="020F0502020204030204" pitchFamily="34" charset="0"/>
              </a:rPr>
              <a:t>Thank you</a:t>
            </a:r>
            <a:endParaRPr lang="en-US" altLang="ko-KR" sz="36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625BBEA-713E-2D6D-73D4-D5C7DDB811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Motivation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452BC26-DEF5-3E42-43FF-0436B091D1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E728AEE9-835C-843F-B56D-1DC2DBA1562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2121A92F-9D3E-5537-7FD4-B088C5654BB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30E9B9BC-B364-09B9-B70F-EBC3281225F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4EA29EB-96D4-C7B0-2CD6-11C87916B4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72F173E8-6850-5EAA-F80C-F836008F6C5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F8252FC8-D016-F5FD-CBDF-E8769442DD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4FBE822C-546D-AFA7-5B57-6CF882D95CB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45E638E2-979E-A908-AEDA-C9D36C8E76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FA353E9-435C-6FCC-4887-E5600217C8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BE0D01A4-C4D9-9DFE-98EC-0096FE101BF0}"/>
              </a:ext>
            </a:extLst>
          </p:cNvPr>
          <p:cNvGrpSpPr/>
          <p:nvPr/>
        </p:nvGrpSpPr>
        <p:grpSpPr>
          <a:xfrm rot="636935">
            <a:off x="1200149" y="1252411"/>
            <a:ext cx="5695577" cy="4425949"/>
            <a:chOff x="3168649" y="1257301"/>
            <a:chExt cx="5695577" cy="4425949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63E74A5-BC69-841E-DC63-9E6456FDE057}"/>
                </a:ext>
              </a:extLst>
            </p:cNvPr>
            <p:cNvSpPr/>
            <p:nvPr/>
          </p:nvSpPr>
          <p:spPr>
            <a:xfrm>
              <a:off x="5666308" y="1257301"/>
              <a:ext cx="700257" cy="700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02D615A-EF0E-57C2-9288-70E043944998}"/>
                </a:ext>
              </a:extLst>
            </p:cNvPr>
            <p:cNvCxnSpPr>
              <a:stCxn id="4" idx="0"/>
            </p:cNvCxnSpPr>
            <p:nvPr/>
          </p:nvCxnSpPr>
          <p:spPr>
            <a:xfrm flipH="1">
              <a:off x="6016436" y="1954680"/>
              <a:ext cx="2" cy="372857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5BE73A73-F35C-1E63-15B4-54292FADD829}"/>
                </a:ext>
              </a:extLst>
            </p:cNvPr>
            <p:cNvSpPr/>
            <p:nvPr/>
          </p:nvSpPr>
          <p:spPr>
            <a:xfrm>
              <a:off x="3168649" y="1954680"/>
              <a:ext cx="5695577" cy="2928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1A9B6982-3156-43EA-A3BD-6E918C19E47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273191" y="2263564"/>
            <a:ext cx="26973" cy="337692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2EA139B5-7BCD-C28D-BAB4-A8F1D8971A6D}"/>
              </a:ext>
            </a:extLst>
          </p:cNvPr>
          <p:cNvSpPr/>
          <p:nvPr/>
        </p:nvSpPr>
        <p:spPr>
          <a:xfrm>
            <a:off x="3956050" y="3816350"/>
            <a:ext cx="336550" cy="407000"/>
          </a:xfrm>
          <a:custGeom>
            <a:avLst/>
            <a:gdLst>
              <a:gd name="csX0" fmla="*/ 0 w 336550"/>
              <a:gd name="csY0" fmla="*/ 0 h 407000"/>
              <a:gd name="csX1" fmla="*/ 139700 w 336550"/>
              <a:gd name="csY1" fmla="*/ 400050 h 407000"/>
              <a:gd name="csX2" fmla="*/ 336550 w 336550"/>
              <a:gd name="csY2" fmla="*/ 215900 h 407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6550" h="407000">
                <a:moveTo>
                  <a:pt x="0" y="0"/>
                </a:moveTo>
                <a:cubicBezTo>
                  <a:pt x="41804" y="182033"/>
                  <a:pt x="83608" y="364067"/>
                  <a:pt x="139700" y="400050"/>
                </a:cubicBezTo>
                <a:cubicBezTo>
                  <a:pt x="195792" y="436033"/>
                  <a:pt x="266171" y="325966"/>
                  <a:pt x="336550" y="2159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59483-2484-7544-E5D5-4CDD6BD93C0E}"/>
              </a:ext>
            </a:extLst>
          </p:cNvPr>
          <p:cNvSpPr txBox="1"/>
          <p:nvPr/>
        </p:nvSpPr>
        <p:spPr>
          <a:xfrm>
            <a:off x="3931705" y="4307717"/>
            <a:ext cx="3513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atin typeface="Symbol" panose="05050102010706020507" pitchFamily="18" charset="2"/>
              </a:rPr>
              <a:t>q</a:t>
            </a:r>
            <a:endParaRPr lang="ko-KR" altLang="en-US" sz="2500" dirty="0">
              <a:latin typeface="Symbol" panose="05050102010706020507" pitchFamily="18" charset="2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ED4BCB6-EE33-145C-FFD5-A4E7F213EE87}"/>
              </a:ext>
            </a:extLst>
          </p:cNvPr>
          <p:cNvSpPr/>
          <p:nvPr/>
        </p:nvSpPr>
        <p:spPr>
          <a:xfrm>
            <a:off x="196850" y="5640485"/>
            <a:ext cx="7613650" cy="284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74A488-9BEA-F9F9-3FED-0CA0253E76DB}"/>
              </a:ext>
            </a:extLst>
          </p:cNvPr>
          <p:cNvSpPr txBox="1"/>
          <p:nvPr/>
        </p:nvSpPr>
        <p:spPr>
          <a:xfrm>
            <a:off x="3402105" y="740694"/>
            <a:ext cx="21858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Primary Lidar</a:t>
            </a:r>
            <a:endParaRPr lang="ko-KR" altLang="en-US" sz="25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C5429D-C6B3-6DA5-A2E3-09CBB30DFF73}"/>
              </a:ext>
            </a:extLst>
          </p:cNvPr>
          <p:cNvSpPr txBox="1"/>
          <p:nvPr/>
        </p:nvSpPr>
        <p:spPr>
          <a:xfrm>
            <a:off x="7887470" y="1027953"/>
            <a:ext cx="4304530" cy="349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/>
              <a:t>Moving frame </a:t>
            </a:r>
            <a:r>
              <a:rPr lang="ko-KR" altLang="en-US" sz="2500" dirty="0"/>
              <a:t>위의 </a:t>
            </a:r>
            <a:r>
              <a:rPr lang="en-US" altLang="ko-KR" sz="2500" dirty="0"/>
              <a:t>Primary Lidar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ko-KR" altLang="en-US" sz="2500" dirty="0">
                <a:sym typeface="Wingdings" panose="05000000000000000000" pitchFamily="2" charset="2"/>
              </a:rPr>
              <a:t>고정되지 않은 기준선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altLang="ko-KR" sz="2500" dirty="0">
                <a:sym typeface="Wingdings" panose="05000000000000000000" pitchFamily="2" charset="2"/>
              </a:rPr>
              <a:t>Point</a:t>
            </a:r>
            <a:r>
              <a:rPr lang="ko-KR" altLang="en-US" sz="2500" dirty="0">
                <a:sym typeface="Wingdings" panose="05000000000000000000" pitchFamily="2" charset="2"/>
              </a:rPr>
              <a:t> </a:t>
            </a:r>
            <a:r>
              <a:rPr lang="en-US" altLang="ko-KR" sz="2500" dirty="0">
                <a:sym typeface="Wingdings" panose="05000000000000000000" pitchFamily="2" charset="2"/>
              </a:rPr>
              <a:t>cloud</a:t>
            </a:r>
            <a:r>
              <a:rPr lang="ko-KR" altLang="en-US" sz="2500" dirty="0">
                <a:sym typeface="Wingdings" panose="05000000000000000000" pitchFamily="2" charset="2"/>
              </a:rPr>
              <a:t> 좌표와 실좌표의 괴리 발생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25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153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7F5B-4601-C338-2E79-24CC04255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B2A671E-ED58-A15B-9F2E-057CE01591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Key idea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3FCA9F8-94ED-4D5B-A924-51A739FFFAD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FF992A4A-F1B2-8077-21E1-5706D2C7B9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15D81B87-BDFF-F508-1EC1-6F9D9ADA2F4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604B4A69-D823-E706-0F2B-59A3BC8D939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24F5D43-DA56-BDF3-8D30-C1953758D7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D62B5C77-B329-F95F-8C10-8760F09BBD2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1AF11D02-9774-FF5F-007B-215FC9493A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78ED4296-2704-91E2-44A0-BA11362F063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7FBCE88-0295-FB0A-423C-B2643E3BCA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4161345-348E-4112-6E60-AEDA4FFD64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2018519-79F5-40A0-9E18-A6713A0F8D89}"/>
              </a:ext>
            </a:extLst>
          </p:cNvPr>
          <p:cNvGrpSpPr/>
          <p:nvPr/>
        </p:nvGrpSpPr>
        <p:grpSpPr>
          <a:xfrm rot="636935">
            <a:off x="1200149" y="1252411"/>
            <a:ext cx="5695577" cy="4425949"/>
            <a:chOff x="3168649" y="1257301"/>
            <a:chExt cx="5695577" cy="4425949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BEE2D9E-5B33-9593-5230-DBD11B6EFD9A}"/>
                </a:ext>
              </a:extLst>
            </p:cNvPr>
            <p:cNvSpPr/>
            <p:nvPr/>
          </p:nvSpPr>
          <p:spPr>
            <a:xfrm>
              <a:off x="5666308" y="1257301"/>
              <a:ext cx="700257" cy="700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01C1A4DD-EAC2-11A6-4613-EDEE1DD8E935}"/>
                </a:ext>
              </a:extLst>
            </p:cNvPr>
            <p:cNvCxnSpPr>
              <a:stCxn id="4" idx="0"/>
            </p:cNvCxnSpPr>
            <p:nvPr/>
          </p:nvCxnSpPr>
          <p:spPr>
            <a:xfrm flipH="1">
              <a:off x="6016436" y="1954680"/>
              <a:ext cx="2" cy="372857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14114903-08B7-DB90-4E7D-2086AD0D569E}"/>
                </a:ext>
              </a:extLst>
            </p:cNvPr>
            <p:cNvSpPr/>
            <p:nvPr/>
          </p:nvSpPr>
          <p:spPr>
            <a:xfrm>
              <a:off x="3168649" y="1954680"/>
              <a:ext cx="5695577" cy="2928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7BA5872-A55E-F778-13D1-63533D9CEBB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273191" y="2263564"/>
            <a:ext cx="26973" cy="337692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8BBC60F5-54FF-1D3E-13AF-FB19FD5D87C4}"/>
              </a:ext>
            </a:extLst>
          </p:cNvPr>
          <p:cNvSpPr/>
          <p:nvPr/>
        </p:nvSpPr>
        <p:spPr>
          <a:xfrm>
            <a:off x="3956050" y="3816350"/>
            <a:ext cx="336550" cy="407000"/>
          </a:xfrm>
          <a:custGeom>
            <a:avLst/>
            <a:gdLst>
              <a:gd name="csX0" fmla="*/ 0 w 336550"/>
              <a:gd name="csY0" fmla="*/ 0 h 407000"/>
              <a:gd name="csX1" fmla="*/ 139700 w 336550"/>
              <a:gd name="csY1" fmla="*/ 400050 h 407000"/>
              <a:gd name="csX2" fmla="*/ 336550 w 336550"/>
              <a:gd name="csY2" fmla="*/ 215900 h 407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6550" h="407000">
                <a:moveTo>
                  <a:pt x="0" y="0"/>
                </a:moveTo>
                <a:cubicBezTo>
                  <a:pt x="41804" y="182033"/>
                  <a:pt x="83608" y="364067"/>
                  <a:pt x="139700" y="400050"/>
                </a:cubicBezTo>
                <a:cubicBezTo>
                  <a:pt x="195792" y="436033"/>
                  <a:pt x="266171" y="325966"/>
                  <a:pt x="336550" y="2159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C37DE6-763B-EC46-EDFE-11FED701BB71}"/>
              </a:ext>
            </a:extLst>
          </p:cNvPr>
          <p:cNvSpPr txBox="1"/>
          <p:nvPr/>
        </p:nvSpPr>
        <p:spPr>
          <a:xfrm>
            <a:off x="3931705" y="4307717"/>
            <a:ext cx="3513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atin typeface="Symbol" panose="05050102010706020507" pitchFamily="18" charset="2"/>
              </a:rPr>
              <a:t>q</a:t>
            </a:r>
            <a:endParaRPr lang="ko-KR" altLang="en-US" sz="2500" dirty="0">
              <a:latin typeface="Symbol" panose="05050102010706020507" pitchFamily="18" charset="2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7B815C-53C0-425E-14C9-AC168C85CAAA}"/>
              </a:ext>
            </a:extLst>
          </p:cNvPr>
          <p:cNvSpPr/>
          <p:nvPr/>
        </p:nvSpPr>
        <p:spPr>
          <a:xfrm>
            <a:off x="196850" y="5640485"/>
            <a:ext cx="7613650" cy="284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0513954A-ECAD-CB25-2BCF-DCD5BB6D407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474141" y="1595031"/>
            <a:ext cx="26974" cy="404545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6A24804B-2585-1434-7FFA-B134FB6B1788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7080250" y="2644263"/>
            <a:ext cx="18964" cy="299622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473F2936-053C-5AE8-32B1-ED51FB5B2FC1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1501115" y="1595031"/>
            <a:ext cx="5883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6D4D71EA-03E3-BD7B-2118-9B11A1C0BB8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7099214" y="1634421"/>
            <a:ext cx="0" cy="10098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1CEA5B1-7807-A351-9995-C8AB5D2436E9}"/>
              </a:ext>
            </a:extLst>
          </p:cNvPr>
          <p:cNvSpPr txBox="1"/>
          <p:nvPr/>
        </p:nvSpPr>
        <p:spPr>
          <a:xfrm>
            <a:off x="7145152" y="1948419"/>
            <a:ext cx="625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Symbol" panose="05050102010706020507" pitchFamily="18" charset="2"/>
              </a:rPr>
              <a:t>D</a:t>
            </a:r>
            <a:r>
              <a:rPr lang="en-US" altLang="ko-KR" sz="2500" dirty="0"/>
              <a:t>h</a:t>
            </a:r>
            <a:endParaRPr lang="ko-KR" altLang="en-US" sz="25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B665F8-6CA1-92DD-F42A-C65B6F8328A0}"/>
              </a:ext>
            </a:extLst>
          </p:cNvPr>
          <p:cNvSpPr txBox="1"/>
          <p:nvPr/>
        </p:nvSpPr>
        <p:spPr>
          <a:xfrm>
            <a:off x="1520743" y="3493579"/>
            <a:ext cx="567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h</a:t>
            </a:r>
            <a:r>
              <a:rPr lang="en-US" altLang="ko-KR" sz="2500" baseline="-25000" dirty="0"/>
              <a:t>1</a:t>
            </a:r>
            <a:endParaRPr lang="ko-KR" altLang="en-US" sz="2500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039BA3-E57B-6DEB-FAC5-AFF6BC3362BE}"/>
              </a:ext>
            </a:extLst>
          </p:cNvPr>
          <p:cNvSpPr txBox="1"/>
          <p:nvPr/>
        </p:nvSpPr>
        <p:spPr>
          <a:xfrm>
            <a:off x="7174130" y="3540690"/>
            <a:ext cx="567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h</a:t>
            </a:r>
            <a:r>
              <a:rPr lang="en-US" altLang="ko-KR" sz="2500" baseline="-25000" dirty="0"/>
              <a:t>2</a:t>
            </a:r>
            <a:endParaRPr lang="ko-KR" altLang="en-US" sz="2500" baseline="-25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486E80-4751-A2F2-BB42-530720BD4D71}"/>
              </a:ext>
            </a:extLst>
          </p:cNvPr>
          <p:cNvSpPr txBox="1"/>
          <p:nvPr/>
        </p:nvSpPr>
        <p:spPr>
          <a:xfrm>
            <a:off x="3402105" y="740694"/>
            <a:ext cx="21858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Primary Lidar</a:t>
            </a:r>
            <a:endParaRPr lang="ko-KR" altLang="en-US" sz="25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A88FC6-90EF-93E2-EF44-EFC58B142D24}"/>
              </a:ext>
            </a:extLst>
          </p:cNvPr>
          <p:cNvSpPr txBox="1"/>
          <p:nvPr/>
        </p:nvSpPr>
        <p:spPr>
          <a:xfrm>
            <a:off x="7887470" y="1027953"/>
            <a:ext cx="4304530" cy="464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기울어짐 측정을 통한 실시간 보정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5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500" b="1" dirty="0">
                <a:solidFill>
                  <a:srgbClr val="FF0000"/>
                </a:solidFill>
                <a:sym typeface="Wingdings" panose="05000000000000000000" pitchFamily="2" charset="2"/>
              </a:rPr>
              <a:t>지표로부터 </a:t>
            </a:r>
            <a:r>
              <a:rPr lang="en-US" altLang="ko-KR" sz="2500" b="1" dirty="0">
                <a:solidFill>
                  <a:srgbClr val="FF0000"/>
                </a:solidFill>
                <a:sym typeface="Wingdings" panose="05000000000000000000" pitchFamily="2" charset="2"/>
              </a:rPr>
              <a:t>Moving frame</a:t>
            </a:r>
            <a:r>
              <a:rPr lang="ko-KR" altLang="en-US" sz="2500" b="1" dirty="0">
                <a:solidFill>
                  <a:srgbClr val="FF0000"/>
                </a:solidFill>
                <a:sym typeface="Wingdings" panose="05000000000000000000" pitchFamily="2" charset="2"/>
              </a:rPr>
              <a:t> 의 꼭지점까지 높이 측정</a:t>
            </a:r>
            <a:endParaRPr lang="en-US" altLang="ko-KR" sz="25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5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Moving frame</a:t>
            </a:r>
            <a:r>
              <a:rPr lang="ko-KR" altLang="en-US" sz="25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의 꼭지점에서 거리와 영상 측정</a:t>
            </a:r>
            <a:endParaRPr lang="en-US" altLang="ko-KR" sz="2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2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ABCB7-BE25-2363-58B6-829E167C1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순서도: 병합 25">
            <a:extLst>
              <a:ext uri="{FF2B5EF4-FFF2-40B4-BE49-F238E27FC236}">
                <a16:creationId xmlns:a16="http://schemas.microsoft.com/office/drawing/2014/main" id="{DB92DD7B-3A4A-C2CB-8591-4AFD82652516}"/>
              </a:ext>
            </a:extLst>
          </p:cNvPr>
          <p:cNvSpPr/>
          <p:nvPr/>
        </p:nvSpPr>
        <p:spPr>
          <a:xfrm rot="11465373">
            <a:off x="6488092" y="2603102"/>
            <a:ext cx="644175" cy="3115932"/>
          </a:xfrm>
          <a:prstGeom prst="flowChartMerg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순서도: 병합 22">
            <a:extLst>
              <a:ext uri="{FF2B5EF4-FFF2-40B4-BE49-F238E27FC236}">
                <a16:creationId xmlns:a16="http://schemas.microsoft.com/office/drawing/2014/main" id="{F28F9660-FC15-E557-EFFF-A324D6F45268}"/>
              </a:ext>
            </a:extLst>
          </p:cNvPr>
          <p:cNvSpPr/>
          <p:nvPr/>
        </p:nvSpPr>
        <p:spPr>
          <a:xfrm rot="11465373">
            <a:off x="680336" y="1560463"/>
            <a:ext cx="838158" cy="4146246"/>
          </a:xfrm>
          <a:prstGeom prst="flowChartMerg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75C25A9F-6A22-ADE3-0DDE-3EC8DA9600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Key idea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B6FDD84-9221-5B6B-8FC4-BD9D337862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6877569F-20E0-F1DC-76BC-7567CAA5E9B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A59327C1-62BD-BBA8-C113-30AEECDFB4B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40974AAF-9241-98F5-1F7F-2F71FF09FE1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85EFEC-0FCF-34A3-718A-AD55E25AAE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A8CC01A1-0555-1D21-F51D-C7F7D7093A5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3B55497A-0261-B296-D07D-B2A47AD52D5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A40EB2CF-3220-6B22-E8CF-AC5484907D7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5BFF575-3552-023D-BA76-24415634D7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FD079D8-EB3E-0857-9FEE-4136B3B13E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7BE2C8AA-4BF1-2A58-DD32-AE9407D20EDA}"/>
              </a:ext>
            </a:extLst>
          </p:cNvPr>
          <p:cNvGrpSpPr/>
          <p:nvPr/>
        </p:nvGrpSpPr>
        <p:grpSpPr>
          <a:xfrm rot="636935">
            <a:off x="1200149" y="1252411"/>
            <a:ext cx="5695577" cy="4425949"/>
            <a:chOff x="3168649" y="1257301"/>
            <a:chExt cx="5695577" cy="4425949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2F70909-9422-59FD-7DA8-577DAA64E388}"/>
                </a:ext>
              </a:extLst>
            </p:cNvPr>
            <p:cNvSpPr/>
            <p:nvPr/>
          </p:nvSpPr>
          <p:spPr>
            <a:xfrm>
              <a:off x="5666308" y="1257301"/>
              <a:ext cx="700257" cy="700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3BDC82EB-794A-FF5F-B845-7E777EDA2441}"/>
                </a:ext>
              </a:extLst>
            </p:cNvPr>
            <p:cNvCxnSpPr>
              <a:stCxn id="4" idx="0"/>
            </p:cNvCxnSpPr>
            <p:nvPr/>
          </p:nvCxnSpPr>
          <p:spPr>
            <a:xfrm flipH="1">
              <a:off x="6016436" y="1954680"/>
              <a:ext cx="2" cy="372857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1691BBD9-DB53-9AFA-53C0-ACD888E852D9}"/>
                </a:ext>
              </a:extLst>
            </p:cNvPr>
            <p:cNvSpPr/>
            <p:nvPr/>
          </p:nvSpPr>
          <p:spPr>
            <a:xfrm>
              <a:off x="3168649" y="1954680"/>
              <a:ext cx="5695577" cy="2928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4221EB2-7652-947F-B483-837435E403F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273191" y="2263564"/>
            <a:ext cx="26973" cy="337692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3F54F5BF-4D28-6D71-7EC2-C0BAA7780FBD}"/>
              </a:ext>
            </a:extLst>
          </p:cNvPr>
          <p:cNvSpPr/>
          <p:nvPr/>
        </p:nvSpPr>
        <p:spPr>
          <a:xfrm>
            <a:off x="3956050" y="3816350"/>
            <a:ext cx="336550" cy="407000"/>
          </a:xfrm>
          <a:custGeom>
            <a:avLst/>
            <a:gdLst>
              <a:gd name="csX0" fmla="*/ 0 w 336550"/>
              <a:gd name="csY0" fmla="*/ 0 h 407000"/>
              <a:gd name="csX1" fmla="*/ 139700 w 336550"/>
              <a:gd name="csY1" fmla="*/ 400050 h 407000"/>
              <a:gd name="csX2" fmla="*/ 336550 w 336550"/>
              <a:gd name="csY2" fmla="*/ 215900 h 407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6550" h="407000">
                <a:moveTo>
                  <a:pt x="0" y="0"/>
                </a:moveTo>
                <a:cubicBezTo>
                  <a:pt x="41804" y="182033"/>
                  <a:pt x="83608" y="364067"/>
                  <a:pt x="139700" y="400050"/>
                </a:cubicBezTo>
                <a:cubicBezTo>
                  <a:pt x="195792" y="436033"/>
                  <a:pt x="266171" y="325966"/>
                  <a:pt x="336550" y="2159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4B100-B321-2D29-1F82-331B7A8DDF81}"/>
              </a:ext>
            </a:extLst>
          </p:cNvPr>
          <p:cNvSpPr txBox="1"/>
          <p:nvPr/>
        </p:nvSpPr>
        <p:spPr>
          <a:xfrm>
            <a:off x="3931705" y="4307717"/>
            <a:ext cx="3513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atin typeface="Symbol" panose="05050102010706020507" pitchFamily="18" charset="2"/>
              </a:rPr>
              <a:t>q</a:t>
            </a:r>
            <a:endParaRPr lang="ko-KR" altLang="en-US" sz="2500" dirty="0">
              <a:latin typeface="Symbol" panose="05050102010706020507" pitchFamily="18" charset="2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87316F1-1C33-D287-849D-594197D9311F}"/>
              </a:ext>
            </a:extLst>
          </p:cNvPr>
          <p:cNvSpPr/>
          <p:nvPr/>
        </p:nvSpPr>
        <p:spPr>
          <a:xfrm>
            <a:off x="196850" y="5640485"/>
            <a:ext cx="7613650" cy="284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9FFC455-E8F0-08E5-D5E4-1D691BE6B31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474141" y="1595031"/>
            <a:ext cx="26974" cy="404545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12F18B1D-CE4B-B4AE-F4C7-4AE0BDEB5372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7080250" y="2644263"/>
            <a:ext cx="18964" cy="299622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122DE850-26C3-2F15-E30C-E96BE2632E3C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1501115" y="1595031"/>
            <a:ext cx="5883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2AA7A86D-D8A3-C8A0-935B-3EA62DC27D9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7099214" y="1634421"/>
            <a:ext cx="0" cy="10098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0B7B72A-3694-03AC-0206-F22C131A8816}"/>
              </a:ext>
            </a:extLst>
          </p:cNvPr>
          <p:cNvSpPr txBox="1"/>
          <p:nvPr/>
        </p:nvSpPr>
        <p:spPr>
          <a:xfrm>
            <a:off x="7145152" y="1948419"/>
            <a:ext cx="625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Symbol" panose="05050102010706020507" pitchFamily="18" charset="2"/>
              </a:rPr>
              <a:t>D</a:t>
            </a:r>
            <a:r>
              <a:rPr lang="en-US" altLang="ko-KR" sz="2500" dirty="0"/>
              <a:t>h</a:t>
            </a:r>
            <a:endParaRPr lang="ko-KR" altLang="en-US" sz="25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2803DB-A7C1-7E19-5BBC-B8FCD2A91EB0}"/>
              </a:ext>
            </a:extLst>
          </p:cNvPr>
          <p:cNvSpPr txBox="1"/>
          <p:nvPr/>
        </p:nvSpPr>
        <p:spPr>
          <a:xfrm>
            <a:off x="1487628" y="3555925"/>
            <a:ext cx="567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h</a:t>
            </a:r>
            <a:r>
              <a:rPr lang="en-US" altLang="ko-KR" sz="2500" baseline="-25000" dirty="0"/>
              <a:t>1</a:t>
            </a:r>
            <a:endParaRPr lang="ko-KR" altLang="en-US" sz="2500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671B80-12F7-8BE0-B3B5-7F3DB309388C}"/>
              </a:ext>
            </a:extLst>
          </p:cNvPr>
          <p:cNvSpPr txBox="1"/>
          <p:nvPr/>
        </p:nvSpPr>
        <p:spPr>
          <a:xfrm>
            <a:off x="7174130" y="3540690"/>
            <a:ext cx="567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h</a:t>
            </a:r>
            <a:r>
              <a:rPr lang="en-US" altLang="ko-KR" sz="2500" baseline="-25000" dirty="0"/>
              <a:t>2</a:t>
            </a:r>
            <a:endParaRPr lang="ko-KR" altLang="en-US" sz="2500" baseline="-25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176E4F-20CA-2442-8AA5-BF62A1107F18}"/>
              </a:ext>
            </a:extLst>
          </p:cNvPr>
          <p:cNvSpPr txBox="1"/>
          <p:nvPr/>
        </p:nvSpPr>
        <p:spPr>
          <a:xfrm>
            <a:off x="3402105" y="740694"/>
            <a:ext cx="21858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Primary Lidar</a:t>
            </a:r>
            <a:endParaRPr lang="ko-KR" alt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E8307-F914-76E9-D6A8-A4D2AD1BA1E2}"/>
              </a:ext>
            </a:extLst>
          </p:cNvPr>
          <p:cNvSpPr txBox="1"/>
          <p:nvPr/>
        </p:nvSpPr>
        <p:spPr>
          <a:xfrm>
            <a:off x="7887470" y="1027953"/>
            <a:ext cx="4304530" cy="464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>
                <a:sym typeface="Wingdings" panose="05000000000000000000" pitchFamily="2" charset="2"/>
              </a:rPr>
              <a:t>기울어짐 측정을 통한 실시간 보정</a:t>
            </a:r>
            <a:endParaRPr lang="en-US" altLang="ko-KR" sz="25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5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5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지표로부터 </a:t>
            </a:r>
            <a:r>
              <a:rPr lang="en-US" altLang="ko-KR" sz="25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Moving frame</a:t>
            </a:r>
            <a:r>
              <a:rPr lang="ko-KR" altLang="en-US" sz="25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의 꼭지점까지 높이 측정</a:t>
            </a:r>
            <a:endParaRPr lang="en-US" altLang="ko-KR" sz="2500" dirty="0">
              <a:solidFill>
                <a:schemeClr val="bg1">
                  <a:lumMod val="8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500" b="1" dirty="0">
                <a:solidFill>
                  <a:srgbClr val="FF0000"/>
                </a:solidFill>
                <a:sym typeface="Wingdings" panose="05000000000000000000" pitchFamily="2" charset="2"/>
              </a:rPr>
              <a:t>Moving frame</a:t>
            </a:r>
            <a:r>
              <a:rPr lang="ko-KR" altLang="en-US" sz="2500" b="1" dirty="0">
                <a:solidFill>
                  <a:srgbClr val="FF0000"/>
                </a:solidFill>
                <a:sym typeface="Wingdings" panose="05000000000000000000" pitchFamily="2" charset="2"/>
              </a:rPr>
              <a:t> 의 꼭지점에서 거리와 영상 측정</a:t>
            </a:r>
            <a:endParaRPr lang="en-US" altLang="ko-K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4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BC1B-74BC-54B8-220C-A69FD3C39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6C6B2362-F6C4-8E06-F7D9-45FFD1813B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Lidar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DF8B0A0-3953-245D-BBC0-8F4598B383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4C690CE6-341C-398E-2280-51784A45BAA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29ECB08A-6850-B96B-F1C7-819ED4947F2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1F162029-7A15-6243-4C50-201DB12FA23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94AB478-A919-24F4-7489-D982794FCFC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04F555E4-2621-5A41-551E-C7A59812007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9F3E2BDE-9EAC-B42F-66B2-F87BEDB29A0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B364D4DC-B8BC-1CFC-DA62-2A9E27DBF18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49BC9D8C-0A5E-41B7-9B80-DD3DD1019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F32A42D-140B-B485-2ED8-98AC89E7FF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D3B380-EDE1-C16D-ABE2-A26006073050}"/>
              </a:ext>
            </a:extLst>
          </p:cNvPr>
          <p:cNvSpPr txBox="1"/>
          <p:nvPr/>
        </p:nvSpPr>
        <p:spPr>
          <a:xfrm>
            <a:off x="747058" y="759657"/>
            <a:ext cx="11161371" cy="407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/>
              <a:t>Lidar</a:t>
            </a:r>
            <a:r>
              <a:rPr lang="ko-KR" altLang="en-US" sz="2500" dirty="0"/>
              <a:t> </a:t>
            </a:r>
            <a:r>
              <a:rPr lang="en-US" altLang="ko-KR" sz="2500" dirty="0"/>
              <a:t>(</a:t>
            </a:r>
            <a:r>
              <a:rPr lang="en-US" altLang="ko-KR" sz="2500" b="1" dirty="0"/>
              <a:t>Li</a:t>
            </a:r>
            <a:r>
              <a:rPr lang="en-US" altLang="ko-KR" sz="2500" dirty="0"/>
              <a:t>ght</a:t>
            </a:r>
            <a:r>
              <a:rPr lang="ko-KR" altLang="en-US" sz="2500" dirty="0"/>
              <a:t> </a:t>
            </a:r>
            <a:r>
              <a:rPr lang="en-US" altLang="ko-KR" sz="2500" b="1" dirty="0"/>
              <a:t>d</a:t>
            </a:r>
            <a:r>
              <a:rPr lang="en-US" altLang="ko-KR" sz="2500" dirty="0"/>
              <a:t>etection </a:t>
            </a:r>
            <a:r>
              <a:rPr lang="en-US" altLang="ko-KR" sz="2500" b="1" dirty="0"/>
              <a:t>a</a:t>
            </a:r>
            <a:r>
              <a:rPr lang="en-US" altLang="ko-KR" sz="2500" dirty="0"/>
              <a:t>nd </a:t>
            </a:r>
            <a:r>
              <a:rPr lang="en-US" altLang="ko-KR" sz="2500" b="1" dirty="0"/>
              <a:t>r</a:t>
            </a:r>
            <a:r>
              <a:rPr lang="en-US" altLang="ko-KR" sz="2500" dirty="0"/>
              <a:t>anging)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/>
              <a:t>유한한 빛의 속도를 이용하여 거리를 측정 </a:t>
            </a:r>
            <a:r>
              <a:rPr lang="en-US" altLang="ko-KR" sz="1500" dirty="0"/>
              <a:t>*</a:t>
            </a:r>
            <a:r>
              <a:rPr lang="ko-KR" altLang="en-US" sz="1500" dirty="0"/>
              <a:t>주파수 변조 특성방식도 있으나 논의제외</a:t>
            </a:r>
            <a:endParaRPr lang="en-US" altLang="ko-KR" sz="15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/>
              <a:t>TOF (Time of Flight): </a:t>
            </a:r>
            <a:r>
              <a:rPr lang="ko-KR" altLang="en-US" sz="2500" dirty="0"/>
              <a:t>시간적 펄스 형태의 빛이 사물에서 반사되어 돌아올 때까지 소요되는 시간을 측정</a:t>
            </a:r>
            <a:endParaRPr lang="en-US" altLang="ko-KR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/>
              <a:t>Lidar</a:t>
            </a:r>
            <a:r>
              <a:rPr lang="ko-KR" altLang="en-US" sz="2500" dirty="0"/>
              <a:t> 방식 </a:t>
            </a:r>
            <a:r>
              <a:rPr lang="en-US" altLang="ko-KR" sz="2500" dirty="0"/>
              <a:t>: Shot and Detect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/>
              <a:t>Direct</a:t>
            </a:r>
            <a:r>
              <a:rPr lang="ko-KR" altLang="en-US" sz="2500" dirty="0"/>
              <a:t> </a:t>
            </a:r>
            <a:r>
              <a:rPr lang="en-US" altLang="ko-KR" sz="2500" dirty="0"/>
              <a:t>TOF (</a:t>
            </a:r>
            <a:r>
              <a:rPr lang="en-US" altLang="ko-KR" sz="2500" dirty="0" err="1"/>
              <a:t>dTOF</a:t>
            </a:r>
            <a:r>
              <a:rPr lang="en-US" altLang="ko-KR" sz="2500" dirty="0"/>
              <a:t>) : Point Laser-to-Point Detector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dirty="0"/>
              <a:t>Indirect TOF (</a:t>
            </a:r>
            <a:r>
              <a:rPr lang="en-US" altLang="ko-KR" sz="2500" dirty="0" err="1"/>
              <a:t>iTOF</a:t>
            </a:r>
            <a:r>
              <a:rPr lang="en-US" altLang="ko-KR" sz="2500" dirty="0"/>
              <a:t>) : Area Laser(LED)-to-Area Detector (Camera)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66816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1EC0B-CFC8-BE9C-D6EB-E6F06AF4C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B2523BB-95CD-B62A-C836-EBA12247F1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dTOF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&amp; </a:t>
            </a:r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iTOF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7D85448-E7BC-8795-34E0-A47290DCC07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98E54E47-9470-37E3-FC6C-E1E3787899D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FFE65F15-BE24-6EE7-CAA3-FF9F3D9475A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4D700F9C-199B-F8B6-63CC-C3CF489208A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F9339FB-01F7-D1DF-7D99-1360967C28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CFB49DF6-ECD5-99F1-A1E4-2DED8760ED8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F111231F-662B-5EB6-0618-C82D2DB7A8D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E7D09EF4-C38A-855C-628B-845E0466EEE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38F87E59-6196-7F7E-936E-F86019C04D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BB5AE93-082D-64BC-45A5-C557DA46C0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1F4E0-608D-FCEC-1B32-95BA3137EDE8}"/>
              </a:ext>
            </a:extLst>
          </p:cNvPr>
          <p:cNvSpPr txBox="1"/>
          <p:nvPr/>
        </p:nvSpPr>
        <p:spPr>
          <a:xfrm>
            <a:off x="747058" y="802678"/>
            <a:ext cx="11161371" cy="5161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b="1" dirty="0"/>
              <a:t>Direct</a:t>
            </a:r>
            <a:r>
              <a:rPr lang="ko-KR" altLang="en-US" sz="2500" b="1" dirty="0"/>
              <a:t> </a:t>
            </a:r>
            <a:r>
              <a:rPr lang="en-US" altLang="ko-KR" sz="2500" b="1" dirty="0"/>
              <a:t>TOF (</a:t>
            </a:r>
            <a:r>
              <a:rPr lang="en-US" altLang="ko-KR" sz="2500" b="1" dirty="0" err="1"/>
              <a:t>dTOF</a:t>
            </a:r>
            <a:r>
              <a:rPr lang="en-US" altLang="ko-KR" sz="2500" b="1" dirty="0"/>
              <a:t>) : Point Laser-to-Point Detector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/>
              <a:t>레이저 스캔 및 고성능 </a:t>
            </a:r>
            <a:r>
              <a:rPr lang="en-US" altLang="ko-KR" sz="2500" dirty="0"/>
              <a:t>Detector(SPAD/APD)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b="1" dirty="0"/>
              <a:t>장점</a:t>
            </a:r>
            <a:r>
              <a:rPr lang="en-US" altLang="ko-KR" sz="2500" b="1" dirty="0"/>
              <a:t>:</a:t>
            </a:r>
            <a:r>
              <a:rPr lang="ko-KR" altLang="en-US" sz="2500" dirty="0"/>
              <a:t> 장거리</a:t>
            </a:r>
            <a:r>
              <a:rPr lang="en-US" altLang="ko-KR" sz="2500" dirty="0"/>
              <a:t>, </a:t>
            </a:r>
            <a:r>
              <a:rPr lang="ko-KR" altLang="en-US" sz="2500" dirty="0"/>
              <a:t>다중 반사</a:t>
            </a:r>
            <a:r>
              <a:rPr lang="en-US" altLang="ko-KR" sz="2500" dirty="0"/>
              <a:t>(multiple echoes)</a:t>
            </a:r>
            <a:r>
              <a:rPr lang="ko-KR" altLang="en-US" sz="2500" dirty="0"/>
              <a:t> 구분</a:t>
            </a:r>
            <a:endParaRPr lang="en-US" altLang="ko-KR" sz="25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b="1" dirty="0"/>
              <a:t>단점</a:t>
            </a:r>
            <a:r>
              <a:rPr lang="en-US" altLang="ko-KR" sz="2500" b="1" dirty="0"/>
              <a:t>:</a:t>
            </a:r>
            <a:r>
              <a:rPr lang="en-US" altLang="ko-KR" sz="2500" dirty="0"/>
              <a:t> </a:t>
            </a:r>
            <a:r>
              <a:rPr lang="ko-KR" altLang="en-US" sz="2500" dirty="0"/>
              <a:t>정밀</a:t>
            </a:r>
            <a:r>
              <a:rPr lang="en-US" altLang="ko-KR" sz="2500" dirty="0"/>
              <a:t> </a:t>
            </a:r>
            <a:r>
              <a:rPr lang="ko-KR" altLang="en-US" sz="2500" dirty="0"/>
              <a:t>타이밍에 따른 고해상도 대면적 어레이 구현 한계</a:t>
            </a:r>
            <a:endParaRPr lang="en-US" altLang="ko-KR" sz="2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b="1" dirty="0"/>
              <a:t>Indirect TOF (</a:t>
            </a:r>
            <a:r>
              <a:rPr lang="en-US" altLang="ko-KR" sz="2500" b="1" dirty="0" err="1"/>
              <a:t>iTOF</a:t>
            </a:r>
            <a:r>
              <a:rPr lang="en-US" altLang="ko-KR" sz="2500" b="1" dirty="0"/>
              <a:t>) : Area Laser(LED)-to-Area Detector (Camera)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진폭 변조된 빛과 돌아온 빛 신호의 위상차를 측정</a:t>
            </a:r>
            <a:endParaRPr lang="en-US" altLang="ko-KR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/>
              <a:t>장점</a:t>
            </a:r>
            <a:r>
              <a:rPr lang="en-US" altLang="ko-KR" sz="2400" b="1" dirty="0"/>
              <a:t>:</a:t>
            </a:r>
            <a:r>
              <a:rPr lang="en-US" altLang="ko-KR" sz="2400" dirty="0"/>
              <a:t> </a:t>
            </a:r>
            <a:r>
              <a:rPr lang="ko-KR" altLang="en-US" sz="2400" dirty="0"/>
              <a:t>이미지센서 기반 고해상도 </a:t>
            </a:r>
            <a:r>
              <a:rPr lang="en-US" altLang="ko-KR" sz="2400" dirty="0"/>
              <a:t>(depth camera)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/>
              <a:t>단점</a:t>
            </a:r>
            <a:r>
              <a:rPr lang="en-US" altLang="ko-KR" sz="2400" b="1" dirty="0"/>
              <a:t>:</a:t>
            </a:r>
            <a:r>
              <a:rPr lang="en-US" altLang="ko-KR" sz="2400" dirty="0"/>
              <a:t> </a:t>
            </a:r>
            <a:r>
              <a:rPr lang="ko-KR" altLang="en-US" sz="2400" dirty="0"/>
              <a:t>거리 제한</a:t>
            </a:r>
            <a:r>
              <a:rPr lang="en-US" altLang="ko-KR" sz="2400" dirty="0"/>
              <a:t>, </a:t>
            </a:r>
            <a:r>
              <a:rPr lang="ko-KR" altLang="en-US" sz="2400" dirty="0"/>
              <a:t>다중반사와 </a:t>
            </a:r>
            <a:r>
              <a:rPr lang="en-US" altLang="ko-KR" sz="2400" dirty="0"/>
              <a:t>crosstalk</a:t>
            </a:r>
            <a:r>
              <a:rPr lang="ko-KR" altLang="en-US" sz="2400" dirty="0"/>
              <a:t>에 취약</a:t>
            </a:r>
            <a:endParaRPr lang="en-US" altLang="ko-KR" sz="2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102270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7387D-EFAD-B732-A3E2-A01D08FB3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76FE950-DB3A-5DE4-230E-314F757709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err="1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iTOF</a:t>
            </a:r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 Lidar</a:t>
            </a:r>
            <a:endParaRPr lang="ko-KR" altLang="en-US" sz="3600" b="1" dirty="0">
              <a:solidFill>
                <a:srgbClr val="6196CA"/>
              </a:solidFill>
              <a:latin typeface="Aptos (본문)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D5A7203-5BC3-CDBB-A000-59BE799B6E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22CA73D4-301E-9A7B-00D4-E32BFE776B5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17A9E07D-A931-7FE5-9AE7-63F050CB13C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A816A0AE-976C-91C1-7F95-F9E5DC3A60E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838BAC5-669D-0C3E-4BF0-027150652D5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391BCA56-0ED0-A256-FEAA-2563DDA3DCE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2C3803C8-B775-59C8-2D5B-BEB82AD3D6D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6206141D-B4B8-8E17-A763-209E93D6535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00A1F97-CA7C-81BC-3A5D-88937800D2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5C33E2D-A5A4-C409-EDB1-1D38DD4FE6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pic>
        <p:nvPicPr>
          <p:cNvPr id="1032" name="Picture 8" descr="3D 카메라의 정밀한 디테일 해상도를 보여주는 5mm부터 1mm까지의 슬롯이 있는 나무판">
            <a:extLst>
              <a:ext uri="{FF2B5EF4-FFF2-40B4-BE49-F238E27FC236}">
                <a16:creationId xmlns:a16="http://schemas.microsoft.com/office/drawing/2014/main" id="{C83DC5B2-FBC3-DB43-BD14-762FB96BF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7" y="1576230"/>
            <a:ext cx="51435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42445-C337-6278-6846-B2C3ECE2C3C3}"/>
              </a:ext>
            </a:extLst>
          </p:cNvPr>
          <p:cNvSpPr txBox="1"/>
          <p:nvPr/>
        </p:nvSpPr>
        <p:spPr>
          <a:xfrm>
            <a:off x="1220107" y="43980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5"/>
              </a:rPr>
              <a:t>산업용 고해상도 </a:t>
            </a:r>
            <a:r>
              <a:rPr lang="en-US" altLang="ko-KR" dirty="0" err="1">
                <a:hlinkClick r:id="rId5"/>
              </a:rPr>
              <a:t>iToF</a:t>
            </a:r>
            <a:r>
              <a:rPr lang="en-US" altLang="ko-KR" dirty="0">
                <a:hlinkClick r:id="rId5"/>
              </a:rPr>
              <a:t> </a:t>
            </a:r>
            <a:r>
              <a:rPr lang="ko-KR" altLang="en-US" dirty="0">
                <a:hlinkClick r:id="rId5"/>
              </a:rPr>
              <a:t>카메라 </a:t>
            </a:r>
            <a:r>
              <a:rPr lang="en-US" altLang="ko-KR" dirty="0">
                <a:hlinkClick r:id="rId5"/>
              </a:rPr>
              <a:t>| IDS</a:t>
            </a:r>
            <a:endParaRPr lang="ko-KR" altLang="en-US" dirty="0"/>
          </a:p>
        </p:txBody>
      </p:sp>
      <p:pic>
        <p:nvPicPr>
          <p:cNvPr id="1036" name="Picture 12" descr="Image i3">
            <a:extLst>
              <a:ext uri="{FF2B5EF4-FFF2-40B4-BE49-F238E27FC236}">
                <a16:creationId xmlns:a16="http://schemas.microsoft.com/office/drawing/2014/main" id="{5C634730-A277-D91C-856B-D41AF35B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27" y="1325533"/>
            <a:ext cx="6091273" cy="28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F5386-76B3-D916-808C-6FE5200BC345}"/>
              </a:ext>
            </a:extLst>
          </p:cNvPr>
          <p:cNvSpPr txBox="1"/>
          <p:nvPr/>
        </p:nvSpPr>
        <p:spPr>
          <a:xfrm>
            <a:off x="6518894" y="4418278"/>
            <a:ext cx="7340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dirty="0">
                <a:hlinkClick r:id="rId7"/>
              </a:rPr>
              <a:t>Understanding Indirect </a:t>
            </a:r>
            <a:r>
              <a:rPr lang="en-US" altLang="ko-KR" sz="1500" dirty="0" err="1">
                <a:hlinkClick r:id="rId7"/>
              </a:rPr>
              <a:t>ToF</a:t>
            </a:r>
            <a:r>
              <a:rPr lang="en-US" altLang="ko-KR" sz="1500" dirty="0">
                <a:hlinkClick r:id="rId7"/>
              </a:rPr>
              <a:t> Depth Sensing - Azure Depth Platform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98536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3BF2F-17B5-3348-B7DC-4099D7AF7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9ABAFB9-1A51-F1A7-E515-EC3D0C7F6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Lidar  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분류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F3D7825-882A-9D14-1C50-0A7473D6F2D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71D1B89F-4994-5A31-7E4C-C58EC0D90AC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FD25E34A-C51B-8DE0-6DEC-2700641047C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B7C5C279-7C31-9584-419B-377F1EC367F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FA1DDFD-7AD1-D796-3580-6BE34C83CB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E5F47F56-6807-ED53-1FAE-0BF4D181002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195CC205-A3E5-C2BB-AE8B-1C798DB3ADC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ECD37336-719A-9625-9578-62FF657BABC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A6E2513-9ADD-3407-D2E5-AB12E29A6B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F3C4650-2C9D-8A2A-67CC-9233A75951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pic>
        <p:nvPicPr>
          <p:cNvPr id="1030" name="Picture 6" descr="The table compares various LIDAR and ToF sensor systems based on system type, measurement principle, scanning architecture, range, resolution, robustness, and example applications.">
            <a:extLst>
              <a:ext uri="{FF2B5EF4-FFF2-40B4-BE49-F238E27FC236}">
                <a16:creationId xmlns:a16="http://schemas.microsoft.com/office/drawing/2014/main" id="{5E648CA0-AD91-F223-8B90-425C078E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678"/>
            <a:ext cx="11506945" cy="60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FC79E-FED7-DF53-D3AD-32B6E6EB9846}"/>
              </a:ext>
            </a:extLst>
          </p:cNvPr>
          <p:cNvSpPr txBox="1"/>
          <p:nvPr/>
        </p:nvSpPr>
        <p:spPr>
          <a:xfrm>
            <a:off x="6233459" y="135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5"/>
              </a:rPr>
              <a:t>LIDAR, </a:t>
            </a:r>
            <a:r>
              <a:rPr lang="ko-KR" altLang="en-US" dirty="0">
                <a:hlinkClick r:id="rId5"/>
              </a:rPr>
              <a:t>광학 거리 </a:t>
            </a:r>
            <a:r>
              <a:rPr lang="en-US" altLang="ko-KR" dirty="0">
                <a:hlinkClick r:id="rId5"/>
              </a:rPr>
              <a:t>&amp; </a:t>
            </a:r>
            <a:r>
              <a:rPr lang="ko-KR" altLang="en-US" dirty="0">
                <a:hlinkClick r:id="rId5"/>
              </a:rPr>
              <a:t>비행시간 거리측정 센서 </a:t>
            </a:r>
            <a:r>
              <a:rPr lang="en-US" altLang="ko-KR" dirty="0">
                <a:hlinkClick r:id="rId5"/>
              </a:rPr>
              <a:t>| ams OSRAM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929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CE217-5C42-0743-077B-2E1DCBCFA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BA3DDCF-6A62-8C2F-CD34-952D45CBE0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36000" y="41343"/>
            <a:ext cx="11506945" cy="581489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Lidar  </a:t>
            </a:r>
            <a:r>
              <a:rPr lang="ko-KR" altLang="en-US" sz="3600" b="1" dirty="0">
                <a:solidFill>
                  <a:srgbClr val="6196CA"/>
                </a:solidFill>
                <a:latin typeface="Aptos (본문)"/>
                <a:cs typeface="Arial" panose="020B0604020202020204" pitchFamily="34" charset="0"/>
              </a:rPr>
              <a:t>분류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31746D0-82DB-8F6E-FE9F-06AF0375239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000" y="6086050"/>
            <a:ext cx="11520000" cy="92503"/>
            <a:chOff x="336000" y="6086050"/>
            <a:chExt cx="11520000" cy="92503"/>
          </a:xfrm>
        </p:grpSpPr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9E027879-19DA-547A-4E9E-8F1AFEDE5BB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78553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[R] 19">
              <a:extLst>
                <a:ext uri="{FF2B5EF4-FFF2-40B4-BE49-F238E27FC236}">
                  <a16:creationId xmlns:a16="http://schemas.microsoft.com/office/drawing/2014/main" id="{290CD5D3-77DC-CCF1-9E65-AF78D685D9D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120650"/>
              <a:ext cx="3960000" cy="0"/>
            </a:xfrm>
            <a:prstGeom prst="line">
              <a:avLst/>
            </a:prstGeom>
            <a:ln w="28575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26C9E15A-DFA0-F380-1797-C33423DBDE4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000" y="6086050"/>
              <a:ext cx="144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2F5C85F-5AF8-2C02-9E4E-45650795D8F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2527" y="641273"/>
            <a:ext cx="11520000" cy="110943"/>
            <a:chOff x="336000" y="523232"/>
            <a:chExt cx="11520000" cy="110943"/>
          </a:xfrm>
        </p:grpSpPr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0C8AAE59-DE9C-CCDB-6D52-B4DB23C312B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416000" y="634175"/>
              <a:ext cx="144000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12F3F38B-FCB9-AE3B-02CF-2F6D1EDB1B3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896000" y="583713"/>
              <a:ext cx="3960000" cy="0"/>
            </a:xfrm>
            <a:prstGeom prst="line">
              <a:avLst/>
            </a:prstGeom>
            <a:ln w="63500">
              <a:solidFill>
                <a:srgbClr val="5153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47D8D456-9D15-7021-EADE-4203A37F5B4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6000" y="523232"/>
              <a:ext cx="115200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516657A-B6C5-134C-37CB-8B1C557C5E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6218483"/>
            <a:ext cx="1768214" cy="670413"/>
          </a:xfrm>
          <a:prstGeom prst="rect">
            <a:avLst/>
          </a:prstGeom>
        </p:spPr>
      </p:pic>
      <p:pic>
        <p:nvPicPr>
          <p:cNvPr id="6" name="그림 5" descr="그래픽, 그래픽 디자인, 폰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C271343-A6B8-C3FB-E5EF-C081A30708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8703" y="6274287"/>
            <a:ext cx="909727" cy="540333"/>
          </a:xfrm>
          <a:prstGeom prst="rect">
            <a:avLst/>
          </a:prstGeom>
        </p:spPr>
      </p:pic>
      <p:pic>
        <p:nvPicPr>
          <p:cNvPr id="1030" name="Picture 6" descr="The table compares various LIDAR and ToF sensor systems based on system type, measurement principle, scanning architecture, range, resolution, robustness, and example applications.">
            <a:extLst>
              <a:ext uri="{FF2B5EF4-FFF2-40B4-BE49-F238E27FC236}">
                <a16:creationId xmlns:a16="http://schemas.microsoft.com/office/drawing/2014/main" id="{D177E8D3-2F23-49C3-0A9C-2E818C3D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678"/>
            <a:ext cx="11506945" cy="60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0FDEB-472C-09B1-DB29-11C599089B55}"/>
              </a:ext>
            </a:extLst>
          </p:cNvPr>
          <p:cNvSpPr txBox="1"/>
          <p:nvPr/>
        </p:nvSpPr>
        <p:spPr>
          <a:xfrm>
            <a:off x="6233459" y="135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5"/>
              </a:rPr>
              <a:t>LIDAR, </a:t>
            </a:r>
            <a:r>
              <a:rPr lang="ko-KR" altLang="en-US" dirty="0">
                <a:hlinkClick r:id="rId5"/>
              </a:rPr>
              <a:t>광학 거리 </a:t>
            </a:r>
            <a:r>
              <a:rPr lang="en-US" altLang="ko-KR" dirty="0">
                <a:hlinkClick r:id="rId5"/>
              </a:rPr>
              <a:t>&amp; </a:t>
            </a:r>
            <a:r>
              <a:rPr lang="ko-KR" altLang="en-US" dirty="0">
                <a:hlinkClick r:id="rId5"/>
              </a:rPr>
              <a:t>비행시간 거리측정 센서 </a:t>
            </a:r>
            <a:r>
              <a:rPr lang="en-US" altLang="ko-KR" dirty="0">
                <a:hlinkClick r:id="rId5"/>
              </a:rPr>
              <a:t>| ams OSRAM</a:t>
            </a:r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039DDD7-F46D-1A2D-A7E8-E977266F728F}"/>
              </a:ext>
            </a:extLst>
          </p:cNvPr>
          <p:cNvSpPr/>
          <p:nvPr/>
        </p:nvSpPr>
        <p:spPr>
          <a:xfrm>
            <a:off x="9798847" y="1349451"/>
            <a:ext cx="1343680" cy="555438"/>
          </a:xfrm>
          <a:prstGeom prst="rect">
            <a:avLst/>
          </a:prstGeom>
          <a:solidFill>
            <a:srgbClr val="6196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2604E63-B687-7AD6-2D63-15BF8D610AD1}"/>
              </a:ext>
            </a:extLst>
          </p:cNvPr>
          <p:cNvSpPr/>
          <p:nvPr/>
        </p:nvSpPr>
        <p:spPr>
          <a:xfrm>
            <a:off x="8409922" y="1349451"/>
            <a:ext cx="1343680" cy="5554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4643FAA-E491-52BE-A633-20F82AA33FA8}"/>
              </a:ext>
            </a:extLst>
          </p:cNvPr>
          <p:cNvSpPr/>
          <p:nvPr/>
        </p:nvSpPr>
        <p:spPr>
          <a:xfrm>
            <a:off x="9798847" y="1925787"/>
            <a:ext cx="1343680" cy="555438"/>
          </a:xfrm>
          <a:prstGeom prst="rect">
            <a:avLst/>
          </a:prstGeom>
          <a:solidFill>
            <a:srgbClr val="6196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6DE666E-2FA1-88B8-A9A8-B2C63D1EDBD5}"/>
              </a:ext>
            </a:extLst>
          </p:cNvPr>
          <p:cNvSpPr/>
          <p:nvPr/>
        </p:nvSpPr>
        <p:spPr>
          <a:xfrm>
            <a:off x="8409922" y="1925787"/>
            <a:ext cx="1343680" cy="5554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5576BA-C5B7-6AE5-EC85-27FE540CDC72}"/>
              </a:ext>
            </a:extLst>
          </p:cNvPr>
          <p:cNvSpPr/>
          <p:nvPr/>
        </p:nvSpPr>
        <p:spPr>
          <a:xfrm>
            <a:off x="2904472" y="1368613"/>
            <a:ext cx="1343680" cy="55543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6D7D0E6-B8FB-0816-A315-4DF856121852}"/>
              </a:ext>
            </a:extLst>
          </p:cNvPr>
          <p:cNvSpPr/>
          <p:nvPr/>
        </p:nvSpPr>
        <p:spPr>
          <a:xfrm>
            <a:off x="2894621" y="1961591"/>
            <a:ext cx="1343680" cy="55543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90BDD08-ADA2-4DEC-AE27-115D808EF838}"/>
              </a:ext>
            </a:extLst>
          </p:cNvPr>
          <p:cNvSpPr/>
          <p:nvPr/>
        </p:nvSpPr>
        <p:spPr>
          <a:xfrm>
            <a:off x="2904472" y="2527526"/>
            <a:ext cx="1343680" cy="55543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31EF805-59D5-B613-8872-D4D21BB23D35}"/>
              </a:ext>
            </a:extLst>
          </p:cNvPr>
          <p:cNvSpPr/>
          <p:nvPr/>
        </p:nvSpPr>
        <p:spPr>
          <a:xfrm>
            <a:off x="7066242" y="1925787"/>
            <a:ext cx="1343680" cy="5554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10CCCE95-7D2E-D833-E737-06CE219FBD5A}"/>
              </a:ext>
            </a:extLst>
          </p:cNvPr>
          <p:cNvSpPr/>
          <p:nvPr/>
        </p:nvSpPr>
        <p:spPr>
          <a:xfrm>
            <a:off x="7020997" y="1335690"/>
            <a:ext cx="1343680" cy="5554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21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MOL">
      <a:dk1>
        <a:srgbClr val="000000"/>
      </a:dk1>
      <a:lt1>
        <a:srgbClr val="FFFFFF"/>
      </a:lt1>
      <a:dk2>
        <a:srgbClr val="515353"/>
      </a:dk2>
      <a:lt2>
        <a:srgbClr val="F6F5F3"/>
      </a:lt2>
      <a:accent1>
        <a:srgbClr val="F65051"/>
      </a:accent1>
      <a:accent2>
        <a:srgbClr val="E05A29"/>
      </a:accent2>
      <a:accent3>
        <a:srgbClr val="DA8651"/>
      </a:accent3>
      <a:accent4>
        <a:srgbClr val="CBA151"/>
      </a:accent4>
      <a:accent5>
        <a:srgbClr val="BDBC51"/>
      </a:accent5>
      <a:accent6>
        <a:srgbClr val="AFD751"/>
      </a:accent6>
      <a:hlink>
        <a:srgbClr val="5151F6"/>
      </a:hlink>
      <a:folHlink>
        <a:srgbClr val="D751AF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7283</TotalTime>
  <Words>459</Words>
  <Application>Microsoft Office PowerPoint</Application>
  <PresentationFormat>와이드스크린</PresentationFormat>
  <Paragraphs>92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Arial</vt:lpstr>
      <vt:lpstr>맑은 고딕</vt:lpstr>
      <vt:lpstr>Aptos</vt:lpstr>
      <vt:lpstr>Aptos (본문)</vt:lpstr>
      <vt:lpstr>Symbol</vt:lpstr>
      <vt:lpstr>Wingdings</vt:lpstr>
      <vt:lpstr>Calibri</vt:lpstr>
      <vt:lpstr>Aptos Display</vt:lpstr>
      <vt:lpstr>Office 테마</vt:lpstr>
      <vt:lpstr>Moving frame Calibration Lidar</vt:lpstr>
      <vt:lpstr>Motivation</vt:lpstr>
      <vt:lpstr>Key idea</vt:lpstr>
      <vt:lpstr>Key idea</vt:lpstr>
      <vt:lpstr>Lidar</vt:lpstr>
      <vt:lpstr>dTOF &amp; iTOF</vt:lpstr>
      <vt:lpstr>iTOF Lidar</vt:lpstr>
      <vt:lpstr>Lidar  분류</vt:lpstr>
      <vt:lpstr>Lidar  분류</vt:lpstr>
      <vt:lpstr>국내 관련 업체 (가격정보 공개)</vt:lpstr>
      <vt:lpstr>국내 관련 업체</vt:lpstr>
      <vt:lpstr>Newsight eTOF (iTOF)</vt:lpstr>
      <vt:lpstr>Newsight eTOF (iTOF)</vt:lpstr>
      <vt:lpstr>Newsight eTOF (iTOF)</vt:lpstr>
      <vt:lpstr>Direction 1 - dTOF 기반의 접근법</vt:lpstr>
      <vt:lpstr>Direction 2 – eTOF 기반의 접근법</vt:lpstr>
      <vt:lpstr>연구개발계획 : Direction 2 – eTOF 기반의 접근법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Metasurface</dc:title>
  <dc:creator>이정호</dc:creator>
  <cp:lastModifiedBy>Kyoung-Ho Kim</cp:lastModifiedBy>
  <cp:revision>24</cp:revision>
  <cp:lastPrinted>2025-03-19T04:22:35Z</cp:lastPrinted>
  <dcterms:created xsi:type="dcterms:W3CDTF">2024-03-05T00:43:00Z</dcterms:created>
  <dcterms:modified xsi:type="dcterms:W3CDTF">2026-05-04T02:10:15Z</dcterms:modified>
</cp:coreProperties>
</file>